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318" r:id="rId5"/>
    <p:sldId id="259" r:id="rId6"/>
    <p:sldId id="260" r:id="rId7"/>
    <p:sldId id="262" r:id="rId8"/>
    <p:sldId id="263" r:id="rId9"/>
    <p:sldId id="261"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0" r:id="rId24"/>
    <p:sldId id="278" r:id="rId25"/>
    <p:sldId id="279" r:id="rId26"/>
    <p:sldId id="277"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5" r:id="rId41"/>
    <p:sldId id="296" r:id="rId42"/>
    <p:sldId id="297" r:id="rId43"/>
    <p:sldId id="298" r:id="rId44"/>
    <p:sldId id="299" r:id="rId45"/>
    <p:sldId id="300" r:id="rId46"/>
    <p:sldId id="301" r:id="rId47"/>
    <p:sldId id="302" r:id="rId48"/>
    <p:sldId id="303" r:id="rId49"/>
    <p:sldId id="304" r:id="rId50"/>
    <p:sldId id="305" r:id="rId51"/>
    <p:sldId id="307" r:id="rId52"/>
    <p:sldId id="308" r:id="rId53"/>
    <p:sldId id="309" r:id="rId54"/>
    <p:sldId id="310" r:id="rId55"/>
    <p:sldId id="311" r:id="rId56"/>
    <p:sldId id="312" r:id="rId57"/>
    <p:sldId id="313" r:id="rId58"/>
    <p:sldId id="314" r:id="rId59"/>
    <p:sldId id="315" r:id="rId60"/>
    <p:sldId id="317" r:id="rId61"/>
    <p:sldId id="31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9F5"/>
    <a:srgbClr val="E90C9D"/>
    <a:srgbClr val="F98026"/>
    <a:srgbClr val="F6F2F3"/>
    <a:srgbClr val="FFF9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3EE63D-4693-CB41-A655-D8AD401248AF}" v="17" dt="2026-06-23T15:18:38.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20BFBD-7955-9772-CB88-C159B31760BD}"/>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7AD32C0B-0822-C2C1-B1AD-46CBA92EAA9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2A176DA-9ED5-6216-0701-351F999BA2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79110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DB88-9C5B-7F39-095B-26DE4C8F872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3A095F6-E2A7-95B0-7E81-B7010D4251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D7F09-1E03-7351-6C3F-D50D47B0AEF8}"/>
              </a:ext>
            </a:extLst>
          </p:cNvPr>
          <p:cNvSpPr>
            <a:spLocks noGrp="1"/>
          </p:cNvSpPr>
          <p:nvPr>
            <p:ph type="dt" sz="half" idx="10"/>
          </p:nvPr>
        </p:nvSpPr>
        <p:spPr/>
        <p:txBody>
          <a:bodyPr/>
          <a:lstStyle/>
          <a:p>
            <a:fld id="{AE5DF2ED-5565-E14A-898B-A11D838D6BBC}" type="datetimeFigureOut">
              <a:rPr lang="en-US" smtClean="0"/>
              <a:t>6/30/2026</a:t>
            </a:fld>
            <a:endParaRPr lang="en-US"/>
          </a:p>
        </p:txBody>
      </p:sp>
      <p:sp>
        <p:nvSpPr>
          <p:cNvPr id="5" name="Footer Placeholder 4">
            <a:extLst>
              <a:ext uri="{FF2B5EF4-FFF2-40B4-BE49-F238E27FC236}">
                <a16:creationId xmlns:a16="http://schemas.microsoft.com/office/drawing/2014/main" id="{24E0F3B5-26C7-88F1-70F2-DAE134CE9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3F97C-F017-AB14-DFE9-C12F37DBCAC4}"/>
              </a:ext>
            </a:extLst>
          </p:cNvPr>
          <p:cNvSpPr>
            <a:spLocks noGrp="1"/>
          </p:cNvSpPr>
          <p:nvPr>
            <p:ph type="sldNum" sz="quarter" idx="12"/>
          </p:nvPr>
        </p:nvSpPr>
        <p:spPr/>
        <p:txBody>
          <a:bodyPr/>
          <a:lstStyle/>
          <a:p>
            <a:fld id="{11CF08B3-673B-8E46-96BB-D0247BB5710C}" type="slidenum">
              <a:rPr lang="en-US" smtClean="0"/>
              <a:t>‹#›</a:t>
            </a:fld>
            <a:endParaRPr lang="en-US"/>
          </a:p>
        </p:txBody>
      </p:sp>
    </p:spTree>
    <p:extLst>
      <p:ext uri="{BB962C8B-B14F-4D97-AF65-F5344CB8AC3E}">
        <p14:creationId xmlns:p14="http://schemas.microsoft.com/office/powerpoint/2010/main" val="283182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7B9BC8-F88B-27A3-442F-6FFB64B00EB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4428B74-11DC-5A32-73F1-EC247A6133C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9133AB6-E884-9699-6AAF-971C65415362}"/>
              </a:ext>
            </a:extLst>
          </p:cNvPr>
          <p:cNvSpPr>
            <a:spLocks noGrp="1"/>
          </p:cNvSpPr>
          <p:nvPr>
            <p:ph type="dt" sz="half" idx="10"/>
          </p:nvPr>
        </p:nvSpPr>
        <p:spPr/>
        <p:txBody>
          <a:bodyPr/>
          <a:lstStyle/>
          <a:p>
            <a:fld id="{AE5DF2ED-5565-E14A-898B-A11D838D6BBC}" type="datetimeFigureOut">
              <a:rPr lang="en-US" smtClean="0"/>
              <a:t>6/30/2026</a:t>
            </a:fld>
            <a:endParaRPr lang="en-US"/>
          </a:p>
        </p:txBody>
      </p:sp>
      <p:sp>
        <p:nvSpPr>
          <p:cNvPr id="5" name="Footer Placeholder 4">
            <a:extLst>
              <a:ext uri="{FF2B5EF4-FFF2-40B4-BE49-F238E27FC236}">
                <a16:creationId xmlns:a16="http://schemas.microsoft.com/office/drawing/2014/main" id="{EB52A657-6A42-AE4B-F359-F1FBFC9CE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46453-C0C9-4281-87E4-420C4A13C714}"/>
              </a:ext>
            </a:extLst>
          </p:cNvPr>
          <p:cNvSpPr>
            <a:spLocks noGrp="1"/>
          </p:cNvSpPr>
          <p:nvPr>
            <p:ph type="sldNum" sz="quarter" idx="12"/>
          </p:nvPr>
        </p:nvSpPr>
        <p:spPr/>
        <p:txBody>
          <a:bodyPr/>
          <a:lstStyle/>
          <a:p>
            <a:fld id="{11CF08B3-673B-8E46-96BB-D0247BB5710C}" type="slidenum">
              <a:rPr lang="en-US" smtClean="0"/>
              <a:t>‹#›</a:t>
            </a:fld>
            <a:endParaRPr lang="en-US"/>
          </a:p>
        </p:txBody>
      </p:sp>
    </p:spTree>
    <p:extLst>
      <p:ext uri="{BB962C8B-B14F-4D97-AF65-F5344CB8AC3E}">
        <p14:creationId xmlns:p14="http://schemas.microsoft.com/office/powerpoint/2010/main" val="109516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92B3-01B9-4DB3-D91D-0B9214EA51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FB7A10-BFED-18F8-6B52-65D8DA65DDD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6588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F00B-1AA2-6F04-9B13-332341D8CE7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156136D-76FB-6779-CDA3-C956FE3D7D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852F6EC-BBBB-8711-8B8D-80D8DE9B44A9}"/>
              </a:ext>
            </a:extLst>
          </p:cNvPr>
          <p:cNvSpPr>
            <a:spLocks noGrp="1"/>
          </p:cNvSpPr>
          <p:nvPr>
            <p:ph type="dt" sz="half" idx="10"/>
          </p:nvPr>
        </p:nvSpPr>
        <p:spPr/>
        <p:txBody>
          <a:bodyPr/>
          <a:lstStyle/>
          <a:p>
            <a:fld id="{AE5DF2ED-5565-E14A-898B-A11D838D6BBC}" type="datetimeFigureOut">
              <a:rPr lang="en-US" smtClean="0"/>
              <a:t>6/30/2026</a:t>
            </a:fld>
            <a:endParaRPr lang="en-US"/>
          </a:p>
        </p:txBody>
      </p:sp>
      <p:sp>
        <p:nvSpPr>
          <p:cNvPr id="5" name="Footer Placeholder 4">
            <a:extLst>
              <a:ext uri="{FF2B5EF4-FFF2-40B4-BE49-F238E27FC236}">
                <a16:creationId xmlns:a16="http://schemas.microsoft.com/office/drawing/2014/main" id="{C5C33538-9EE5-7B76-F5C4-E2FCB693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1FD4D5-682B-20D8-4B03-E22E2D3803C4}"/>
              </a:ext>
            </a:extLst>
          </p:cNvPr>
          <p:cNvSpPr>
            <a:spLocks noGrp="1"/>
          </p:cNvSpPr>
          <p:nvPr>
            <p:ph type="sldNum" sz="quarter" idx="12"/>
          </p:nvPr>
        </p:nvSpPr>
        <p:spPr/>
        <p:txBody>
          <a:bodyPr/>
          <a:lstStyle/>
          <a:p>
            <a:fld id="{11CF08B3-673B-8E46-96BB-D0247BB5710C}" type="slidenum">
              <a:rPr lang="en-US" smtClean="0"/>
              <a:t>‹#›</a:t>
            </a:fld>
            <a:endParaRPr lang="en-US"/>
          </a:p>
        </p:txBody>
      </p:sp>
    </p:spTree>
    <p:extLst>
      <p:ext uri="{BB962C8B-B14F-4D97-AF65-F5344CB8AC3E}">
        <p14:creationId xmlns:p14="http://schemas.microsoft.com/office/powerpoint/2010/main" val="3491263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F17F8-D970-7C7E-9FF7-7F9BDDBF0B5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99D524A-29DB-4FF6-A45D-44A65920658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5921C9D-6AC9-26AD-6EC2-1FAF4165B0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3721B28-6BE6-53F1-6AA4-EBC5B241A70D}"/>
              </a:ext>
            </a:extLst>
          </p:cNvPr>
          <p:cNvSpPr>
            <a:spLocks noGrp="1"/>
          </p:cNvSpPr>
          <p:nvPr>
            <p:ph type="dt" sz="half" idx="10"/>
          </p:nvPr>
        </p:nvSpPr>
        <p:spPr/>
        <p:txBody>
          <a:bodyPr/>
          <a:lstStyle/>
          <a:p>
            <a:fld id="{AE5DF2ED-5565-E14A-898B-A11D838D6BBC}" type="datetimeFigureOut">
              <a:rPr lang="en-US" smtClean="0"/>
              <a:t>6/30/2026</a:t>
            </a:fld>
            <a:endParaRPr lang="en-US"/>
          </a:p>
        </p:txBody>
      </p:sp>
      <p:sp>
        <p:nvSpPr>
          <p:cNvPr id="6" name="Footer Placeholder 5">
            <a:extLst>
              <a:ext uri="{FF2B5EF4-FFF2-40B4-BE49-F238E27FC236}">
                <a16:creationId xmlns:a16="http://schemas.microsoft.com/office/drawing/2014/main" id="{C57B2FD1-A918-6F51-81B9-6014A9CAD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33BDF-CD24-9C79-CC6B-C98B1BA18187}"/>
              </a:ext>
            </a:extLst>
          </p:cNvPr>
          <p:cNvSpPr>
            <a:spLocks noGrp="1"/>
          </p:cNvSpPr>
          <p:nvPr>
            <p:ph type="sldNum" sz="quarter" idx="12"/>
          </p:nvPr>
        </p:nvSpPr>
        <p:spPr/>
        <p:txBody>
          <a:bodyPr/>
          <a:lstStyle/>
          <a:p>
            <a:fld id="{11CF08B3-673B-8E46-96BB-D0247BB5710C}" type="slidenum">
              <a:rPr lang="en-US" smtClean="0"/>
              <a:t>‹#›</a:t>
            </a:fld>
            <a:endParaRPr lang="en-US"/>
          </a:p>
        </p:txBody>
      </p:sp>
    </p:spTree>
    <p:extLst>
      <p:ext uri="{BB962C8B-B14F-4D97-AF65-F5344CB8AC3E}">
        <p14:creationId xmlns:p14="http://schemas.microsoft.com/office/powerpoint/2010/main" val="391642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846A-C23F-9026-4A3D-D7C7746ECEE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AD5C111-974A-B2C0-7D88-4293951540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ABF359C-22FD-3F3D-C228-BD4A9B41772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7584082-BDE9-9576-C8C8-5B44103FB7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F95EE2-AEA3-AE94-EAD8-C57592E452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A432508-B8DF-7905-D4D8-D52111ACBB25}"/>
              </a:ext>
            </a:extLst>
          </p:cNvPr>
          <p:cNvSpPr>
            <a:spLocks noGrp="1"/>
          </p:cNvSpPr>
          <p:nvPr>
            <p:ph type="dt" sz="half" idx="10"/>
          </p:nvPr>
        </p:nvSpPr>
        <p:spPr/>
        <p:txBody>
          <a:bodyPr/>
          <a:lstStyle/>
          <a:p>
            <a:fld id="{AE5DF2ED-5565-E14A-898B-A11D838D6BBC}" type="datetimeFigureOut">
              <a:rPr lang="en-US" smtClean="0"/>
              <a:t>6/30/2026</a:t>
            </a:fld>
            <a:endParaRPr lang="en-US"/>
          </a:p>
        </p:txBody>
      </p:sp>
      <p:sp>
        <p:nvSpPr>
          <p:cNvPr id="8" name="Footer Placeholder 7">
            <a:extLst>
              <a:ext uri="{FF2B5EF4-FFF2-40B4-BE49-F238E27FC236}">
                <a16:creationId xmlns:a16="http://schemas.microsoft.com/office/drawing/2014/main" id="{08DE89DD-1BB2-4C2F-53F2-FF30E6F80D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AF6B99-A638-56B0-29EC-0A5A02D12263}"/>
              </a:ext>
            </a:extLst>
          </p:cNvPr>
          <p:cNvSpPr>
            <a:spLocks noGrp="1"/>
          </p:cNvSpPr>
          <p:nvPr>
            <p:ph type="sldNum" sz="quarter" idx="12"/>
          </p:nvPr>
        </p:nvSpPr>
        <p:spPr/>
        <p:txBody>
          <a:bodyPr/>
          <a:lstStyle/>
          <a:p>
            <a:fld id="{11CF08B3-673B-8E46-96BB-D0247BB5710C}" type="slidenum">
              <a:rPr lang="en-US" smtClean="0"/>
              <a:t>‹#›</a:t>
            </a:fld>
            <a:endParaRPr lang="en-US"/>
          </a:p>
        </p:txBody>
      </p:sp>
    </p:spTree>
    <p:extLst>
      <p:ext uri="{BB962C8B-B14F-4D97-AF65-F5344CB8AC3E}">
        <p14:creationId xmlns:p14="http://schemas.microsoft.com/office/powerpoint/2010/main" val="1953148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9E5AB-8C3C-CD5A-6506-A286664F166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B0C195-46BC-B470-9D31-9D64ADE88CAC}"/>
              </a:ext>
            </a:extLst>
          </p:cNvPr>
          <p:cNvSpPr>
            <a:spLocks noGrp="1"/>
          </p:cNvSpPr>
          <p:nvPr>
            <p:ph type="dt" sz="half" idx="10"/>
          </p:nvPr>
        </p:nvSpPr>
        <p:spPr/>
        <p:txBody>
          <a:bodyPr/>
          <a:lstStyle/>
          <a:p>
            <a:fld id="{AE5DF2ED-5565-E14A-898B-A11D838D6BBC}" type="datetimeFigureOut">
              <a:rPr lang="en-US" smtClean="0"/>
              <a:t>6/30/2026</a:t>
            </a:fld>
            <a:endParaRPr lang="en-US"/>
          </a:p>
        </p:txBody>
      </p:sp>
      <p:sp>
        <p:nvSpPr>
          <p:cNvPr id="4" name="Footer Placeholder 3">
            <a:extLst>
              <a:ext uri="{FF2B5EF4-FFF2-40B4-BE49-F238E27FC236}">
                <a16:creationId xmlns:a16="http://schemas.microsoft.com/office/drawing/2014/main" id="{1560EC15-162B-BC5D-E816-E4B60016E3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4EE67A-940C-22A0-46C9-83DC9DE9B196}"/>
              </a:ext>
            </a:extLst>
          </p:cNvPr>
          <p:cNvSpPr>
            <a:spLocks noGrp="1"/>
          </p:cNvSpPr>
          <p:nvPr>
            <p:ph type="sldNum" sz="quarter" idx="12"/>
          </p:nvPr>
        </p:nvSpPr>
        <p:spPr/>
        <p:txBody>
          <a:bodyPr/>
          <a:lstStyle/>
          <a:p>
            <a:fld id="{11CF08B3-673B-8E46-96BB-D0247BB5710C}" type="slidenum">
              <a:rPr lang="en-US" smtClean="0"/>
              <a:t>‹#›</a:t>
            </a:fld>
            <a:endParaRPr lang="en-US"/>
          </a:p>
        </p:txBody>
      </p:sp>
    </p:spTree>
    <p:extLst>
      <p:ext uri="{BB962C8B-B14F-4D97-AF65-F5344CB8AC3E}">
        <p14:creationId xmlns:p14="http://schemas.microsoft.com/office/powerpoint/2010/main" val="1715887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BA9EB3-36DE-B87B-83E7-08F2C58918BE}"/>
              </a:ext>
            </a:extLst>
          </p:cNvPr>
          <p:cNvSpPr>
            <a:spLocks noGrp="1"/>
          </p:cNvSpPr>
          <p:nvPr>
            <p:ph type="dt" sz="half" idx="10"/>
          </p:nvPr>
        </p:nvSpPr>
        <p:spPr/>
        <p:txBody>
          <a:bodyPr/>
          <a:lstStyle/>
          <a:p>
            <a:fld id="{AE5DF2ED-5565-E14A-898B-A11D838D6BBC}" type="datetimeFigureOut">
              <a:rPr lang="en-US" smtClean="0"/>
              <a:t>6/30/2026</a:t>
            </a:fld>
            <a:endParaRPr lang="en-US"/>
          </a:p>
        </p:txBody>
      </p:sp>
      <p:sp>
        <p:nvSpPr>
          <p:cNvPr id="3" name="Footer Placeholder 2">
            <a:extLst>
              <a:ext uri="{FF2B5EF4-FFF2-40B4-BE49-F238E27FC236}">
                <a16:creationId xmlns:a16="http://schemas.microsoft.com/office/drawing/2014/main" id="{161AEB5D-C3F4-610D-31AF-3BE3A8E6DA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A45B5C-30B2-2371-2CDC-14188E68BDC9}"/>
              </a:ext>
            </a:extLst>
          </p:cNvPr>
          <p:cNvSpPr>
            <a:spLocks noGrp="1"/>
          </p:cNvSpPr>
          <p:nvPr>
            <p:ph type="sldNum" sz="quarter" idx="12"/>
          </p:nvPr>
        </p:nvSpPr>
        <p:spPr/>
        <p:txBody>
          <a:bodyPr/>
          <a:lstStyle/>
          <a:p>
            <a:fld id="{11CF08B3-673B-8E46-96BB-D0247BB5710C}" type="slidenum">
              <a:rPr lang="en-US" smtClean="0"/>
              <a:t>‹#›</a:t>
            </a:fld>
            <a:endParaRPr lang="en-US"/>
          </a:p>
        </p:txBody>
      </p:sp>
    </p:spTree>
    <p:extLst>
      <p:ext uri="{BB962C8B-B14F-4D97-AF65-F5344CB8AC3E}">
        <p14:creationId xmlns:p14="http://schemas.microsoft.com/office/powerpoint/2010/main" val="263881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BD1-CEE8-CE6E-33C6-7F8193409FD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5FA4026-3B96-BD76-E1DB-3F48E0BA66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ABEFAFB-D39D-D026-1F1B-F19CC279F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C3C5949-7368-041D-4187-D35A349E1B91}"/>
              </a:ext>
            </a:extLst>
          </p:cNvPr>
          <p:cNvSpPr>
            <a:spLocks noGrp="1"/>
          </p:cNvSpPr>
          <p:nvPr>
            <p:ph type="dt" sz="half" idx="10"/>
          </p:nvPr>
        </p:nvSpPr>
        <p:spPr/>
        <p:txBody>
          <a:bodyPr/>
          <a:lstStyle/>
          <a:p>
            <a:fld id="{AE5DF2ED-5565-E14A-898B-A11D838D6BBC}" type="datetimeFigureOut">
              <a:rPr lang="en-US" smtClean="0"/>
              <a:t>6/30/2026</a:t>
            </a:fld>
            <a:endParaRPr lang="en-US"/>
          </a:p>
        </p:txBody>
      </p:sp>
      <p:sp>
        <p:nvSpPr>
          <p:cNvPr id="6" name="Footer Placeholder 5">
            <a:extLst>
              <a:ext uri="{FF2B5EF4-FFF2-40B4-BE49-F238E27FC236}">
                <a16:creationId xmlns:a16="http://schemas.microsoft.com/office/drawing/2014/main" id="{E1CAC40E-1F82-DA6B-C682-23552ECD6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E45DA8-60FA-BF36-A22E-547A0E2FC09C}"/>
              </a:ext>
            </a:extLst>
          </p:cNvPr>
          <p:cNvSpPr>
            <a:spLocks noGrp="1"/>
          </p:cNvSpPr>
          <p:nvPr>
            <p:ph type="sldNum" sz="quarter" idx="12"/>
          </p:nvPr>
        </p:nvSpPr>
        <p:spPr/>
        <p:txBody>
          <a:bodyPr/>
          <a:lstStyle/>
          <a:p>
            <a:fld id="{11CF08B3-673B-8E46-96BB-D0247BB5710C}" type="slidenum">
              <a:rPr lang="en-US" smtClean="0"/>
              <a:t>‹#›</a:t>
            </a:fld>
            <a:endParaRPr lang="en-US"/>
          </a:p>
        </p:txBody>
      </p:sp>
    </p:spTree>
    <p:extLst>
      <p:ext uri="{BB962C8B-B14F-4D97-AF65-F5344CB8AC3E}">
        <p14:creationId xmlns:p14="http://schemas.microsoft.com/office/powerpoint/2010/main" val="2437225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0516-A1D1-BF62-D9B4-34B60F3D19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68AB385-DD5F-AF4B-2843-880FFB4DC2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CEDC0-2D1E-2C92-C241-1709855E9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2B4EC6-CD0E-DD18-9404-CADDA71DF0E4}"/>
              </a:ext>
            </a:extLst>
          </p:cNvPr>
          <p:cNvSpPr>
            <a:spLocks noGrp="1"/>
          </p:cNvSpPr>
          <p:nvPr>
            <p:ph type="dt" sz="half" idx="10"/>
          </p:nvPr>
        </p:nvSpPr>
        <p:spPr/>
        <p:txBody>
          <a:bodyPr/>
          <a:lstStyle/>
          <a:p>
            <a:fld id="{AE5DF2ED-5565-E14A-898B-A11D838D6BBC}" type="datetimeFigureOut">
              <a:rPr lang="en-US" smtClean="0"/>
              <a:t>6/30/2026</a:t>
            </a:fld>
            <a:endParaRPr lang="en-US"/>
          </a:p>
        </p:txBody>
      </p:sp>
      <p:sp>
        <p:nvSpPr>
          <p:cNvPr id="6" name="Footer Placeholder 5">
            <a:extLst>
              <a:ext uri="{FF2B5EF4-FFF2-40B4-BE49-F238E27FC236}">
                <a16:creationId xmlns:a16="http://schemas.microsoft.com/office/drawing/2014/main" id="{B690AEC4-BAD0-9AA8-2E2E-327A3B120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C2AAC-D608-6632-89B1-22A07C1F1419}"/>
              </a:ext>
            </a:extLst>
          </p:cNvPr>
          <p:cNvSpPr>
            <a:spLocks noGrp="1"/>
          </p:cNvSpPr>
          <p:nvPr>
            <p:ph type="sldNum" sz="quarter" idx="12"/>
          </p:nvPr>
        </p:nvSpPr>
        <p:spPr/>
        <p:txBody>
          <a:bodyPr/>
          <a:lstStyle/>
          <a:p>
            <a:fld id="{11CF08B3-673B-8E46-96BB-D0247BB5710C}" type="slidenum">
              <a:rPr lang="en-US" smtClean="0"/>
              <a:t>‹#›</a:t>
            </a:fld>
            <a:endParaRPr lang="en-US"/>
          </a:p>
        </p:txBody>
      </p:sp>
    </p:spTree>
    <p:extLst>
      <p:ext uri="{BB962C8B-B14F-4D97-AF65-F5344CB8AC3E}">
        <p14:creationId xmlns:p14="http://schemas.microsoft.com/office/powerpoint/2010/main" val="156611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8C00E4-0AF2-340F-4A01-104068954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50A1E9-8CE0-A94C-3056-2E92DDD3F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C946AD-3E1B-5699-1E9F-909F6CAFC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5DF2ED-5565-E14A-898B-A11D838D6BBC}" type="datetimeFigureOut">
              <a:rPr lang="en-US" smtClean="0"/>
              <a:t>6/30/2026</a:t>
            </a:fld>
            <a:endParaRPr lang="en-US"/>
          </a:p>
        </p:txBody>
      </p:sp>
      <p:sp>
        <p:nvSpPr>
          <p:cNvPr id="5" name="Footer Placeholder 4">
            <a:extLst>
              <a:ext uri="{FF2B5EF4-FFF2-40B4-BE49-F238E27FC236}">
                <a16:creationId xmlns:a16="http://schemas.microsoft.com/office/drawing/2014/main" id="{8E1F6372-5F45-140D-88B5-74B0EF51CD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F00D4B6-F844-E340-5ABA-04D49BFAB1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F08B3-673B-8E46-96BB-D0247BB5710C}" type="slidenum">
              <a:rPr lang="en-US" smtClean="0"/>
              <a:t>‹#›</a:t>
            </a:fld>
            <a:endParaRPr lang="en-US"/>
          </a:p>
        </p:txBody>
      </p:sp>
    </p:spTree>
    <p:extLst>
      <p:ext uri="{BB962C8B-B14F-4D97-AF65-F5344CB8AC3E}">
        <p14:creationId xmlns:p14="http://schemas.microsoft.com/office/powerpoint/2010/main" val="955659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xml"/><Relationship Id="rId18" Type="http://schemas.openxmlformats.org/officeDocument/2006/relationships/slide" Target="slide22.xml"/><Relationship Id="rId3" Type="http://schemas.openxmlformats.org/officeDocument/2006/relationships/image" Target="../media/image3.png"/><Relationship Id="rId21" Type="http://schemas.openxmlformats.org/officeDocument/2006/relationships/slide" Target="slide31.xml"/><Relationship Id="rId7" Type="http://schemas.openxmlformats.org/officeDocument/2006/relationships/slide" Target="slide43.xml"/><Relationship Id="rId12" Type="http://schemas.openxmlformats.org/officeDocument/2006/relationships/slide" Target="slide58.xml"/><Relationship Id="rId17" Type="http://schemas.openxmlformats.org/officeDocument/2006/relationships/slide" Target="slide19.xml"/><Relationship Id="rId2" Type="http://schemas.openxmlformats.org/officeDocument/2006/relationships/image" Target="../media/image2.png"/><Relationship Id="rId16" Type="http://schemas.openxmlformats.org/officeDocument/2006/relationships/slide" Target="slide16.xml"/><Relationship Id="rId20" Type="http://schemas.openxmlformats.org/officeDocument/2006/relationships/slide" Target="slide28.xml"/><Relationship Id="rId1" Type="http://schemas.openxmlformats.org/officeDocument/2006/relationships/slideLayout" Target="../slideLayouts/slideLayout7.xml"/><Relationship Id="rId6" Type="http://schemas.openxmlformats.org/officeDocument/2006/relationships/slide" Target="slide40.xml"/><Relationship Id="rId11" Type="http://schemas.openxmlformats.org/officeDocument/2006/relationships/slide" Target="slide55.xml"/><Relationship Id="rId5" Type="http://schemas.openxmlformats.org/officeDocument/2006/relationships/slide" Target="slide37.xml"/><Relationship Id="rId15" Type="http://schemas.openxmlformats.org/officeDocument/2006/relationships/slide" Target="slide13.xml"/><Relationship Id="rId10" Type="http://schemas.openxmlformats.org/officeDocument/2006/relationships/slide" Target="slide52.xml"/><Relationship Id="rId19" Type="http://schemas.openxmlformats.org/officeDocument/2006/relationships/slide" Target="slide25.xml"/><Relationship Id="rId4" Type="http://schemas.openxmlformats.org/officeDocument/2006/relationships/slide" Target="slide34.xml"/><Relationship Id="rId9" Type="http://schemas.openxmlformats.org/officeDocument/2006/relationships/slide" Target="slide49.xml"/><Relationship Id="rId14" Type="http://schemas.openxmlformats.org/officeDocument/2006/relationships/slide" Target="slide10.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D9CC3C-5EDF-3CE8-F821-A8F8CE539EB0}"/>
              </a:ext>
            </a:extLst>
          </p:cNvPr>
          <p:cNvSpPr txBox="1"/>
          <p:nvPr/>
        </p:nvSpPr>
        <p:spPr>
          <a:xfrm>
            <a:off x="308919" y="4114801"/>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SXSW London</a:t>
            </a:r>
          </a:p>
        </p:txBody>
      </p:sp>
      <p:sp>
        <p:nvSpPr>
          <p:cNvPr id="5" name="TextBox 4">
            <a:extLst>
              <a:ext uri="{FF2B5EF4-FFF2-40B4-BE49-F238E27FC236}">
                <a16:creationId xmlns:a16="http://schemas.microsoft.com/office/drawing/2014/main" id="{DA17803E-F41B-DAD3-CAC0-F70915E6877E}"/>
              </a:ext>
            </a:extLst>
          </p:cNvPr>
          <p:cNvSpPr txBox="1"/>
          <p:nvPr/>
        </p:nvSpPr>
        <p:spPr>
          <a:xfrm>
            <a:off x="308919" y="6161515"/>
            <a:ext cx="10552670" cy="338554"/>
          </a:xfrm>
          <a:prstGeom prst="rect">
            <a:avLst/>
          </a:prstGeom>
          <a:noFill/>
        </p:spPr>
        <p:txBody>
          <a:bodyPr wrap="square" rtlCol="0">
            <a:spAutoFit/>
            <a:scene3d>
              <a:camera prst="orthographicFront">
                <a:rot lat="0" lon="0" rev="0"/>
              </a:camera>
              <a:lightRig rig="threePt" dir="t"/>
            </a:scene3d>
          </a:bodyPr>
          <a:lstStyle/>
          <a:p>
            <a:r>
              <a:rPr lang="en-GB" sz="1600" b="1"/>
              <a:t>01/06/2026 – 06/06/2026: </a:t>
            </a:r>
            <a:r>
              <a:rPr lang="en-GB" sz="1600" b="1">
                <a:latin typeface="Aptos Black" panose="020B0004020202020204" pitchFamily="34" charset="0"/>
              </a:rPr>
              <a:t>WHY IT MATTERS</a:t>
            </a:r>
            <a:endParaRPr lang="en-US" sz="2800" b="1">
              <a:latin typeface="Aptos Black" panose="020B0004020202020204" pitchFamily="34" charset="0"/>
            </a:endParaRPr>
          </a:p>
        </p:txBody>
      </p:sp>
      <p:pic>
        <p:nvPicPr>
          <p:cNvPr id="7" name="Picture 6">
            <a:extLst>
              <a:ext uri="{FF2B5EF4-FFF2-40B4-BE49-F238E27FC236}">
                <a16:creationId xmlns:a16="http://schemas.microsoft.com/office/drawing/2014/main" id="{B25625C5-984B-7E64-30CF-7468BB666E31}"/>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9" name="Picture 8">
            <a:extLst>
              <a:ext uri="{FF2B5EF4-FFF2-40B4-BE49-F238E27FC236}">
                <a16:creationId xmlns:a16="http://schemas.microsoft.com/office/drawing/2014/main" id="{890C073D-222C-F785-BC75-7945022A8DEA}"/>
              </a:ext>
            </a:extLst>
          </p:cNvPr>
          <p:cNvPicPr>
            <a:picLocks noChangeAspect="1"/>
          </p:cNvPicPr>
          <p:nvPr/>
        </p:nvPicPr>
        <p:blipFill>
          <a:blip r:embed="rId3"/>
          <a:stretch>
            <a:fillRect/>
          </a:stretch>
        </p:blipFill>
        <p:spPr>
          <a:xfrm>
            <a:off x="308919" y="306911"/>
            <a:ext cx="1111250" cy="641350"/>
          </a:xfrm>
          <a:prstGeom prst="rect">
            <a:avLst/>
          </a:prstGeom>
        </p:spPr>
      </p:pic>
    </p:spTree>
    <p:extLst>
      <p:ext uri="{BB962C8B-B14F-4D97-AF65-F5344CB8AC3E}">
        <p14:creationId xmlns:p14="http://schemas.microsoft.com/office/powerpoint/2010/main" val="4175893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AD229-233B-521C-84B6-EA6F26057A04}"/>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No.2</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41563E63-33C4-5E8F-B7FF-232A5BB154AD}"/>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ATTENTION IS THE PRODUCT</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91968939-5AB3-3267-0F9A-768A13418B52}"/>
              </a:ext>
            </a:extLst>
          </p:cNvPr>
          <p:cNvSpPr txBox="1"/>
          <p:nvPr/>
        </p:nvSpPr>
        <p:spPr>
          <a:xfrm>
            <a:off x="308919" y="5804380"/>
            <a:ext cx="6027713" cy="646331"/>
          </a:xfrm>
          <a:prstGeom prst="rect">
            <a:avLst/>
          </a:prstGeom>
          <a:noFill/>
        </p:spPr>
        <p:txBody>
          <a:bodyPr wrap="square" rtlCol="0">
            <a:spAutoFit/>
            <a:scene3d>
              <a:camera prst="orthographicFront">
                <a:rot lat="0" lon="0" rev="0"/>
              </a:camera>
              <a:lightRig rig="threePt" dir="t"/>
            </a:scene3d>
          </a:bodyPr>
          <a:lstStyle/>
          <a:p>
            <a:r>
              <a:rPr lang="en-GB"/>
              <a:t>Featuring Ryan </a:t>
            </a:r>
            <a:r>
              <a:rPr lang="en-GB" err="1"/>
              <a:t>Serhant</a:t>
            </a:r>
            <a:r>
              <a:rPr lang="en-GB"/>
              <a:t> - </a:t>
            </a:r>
            <a:r>
              <a:rPr lang="en-GB" i="1"/>
              <a:t>CEO </a:t>
            </a:r>
            <a:r>
              <a:rPr lang="en-GB" i="1" err="1"/>
              <a:t>Serhant</a:t>
            </a:r>
            <a:r>
              <a:rPr lang="en-GB" i="1"/>
              <a:t> (Owning Manhattan, Million Dollar Listing New York) </a:t>
            </a:r>
            <a:endParaRPr lang="en-US" sz="2800" b="1" i="1">
              <a:latin typeface="Aptos Black" panose="020B0004020202020204" pitchFamily="34" charset="0"/>
            </a:endParaRPr>
          </a:p>
        </p:txBody>
      </p:sp>
    </p:spTree>
    <p:extLst>
      <p:ext uri="{BB962C8B-B14F-4D97-AF65-F5344CB8AC3E}">
        <p14:creationId xmlns:p14="http://schemas.microsoft.com/office/powerpoint/2010/main" val="1163419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87B0185-28C3-4689-89E1-31ADE8B2437F}"/>
              </a:ext>
            </a:extLst>
          </p:cNvPr>
          <p:cNvSpPr txBox="1"/>
          <p:nvPr/>
        </p:nvSpPr>
        <p:spPr>
          <a:xfrm>
            <a:off x="627038" y="1692947"/>
            <a:ext cx="5037162" cy="1200329"/>
          </a:xfrm>
          <a:prstGeom prst="rect">
            <a:avLst/>
          </a:prstGeom>
          <a:noFill/>
        </p:spPr>
        <p:txBody>
          <a:bodyPr wrap="square" rtlCol="0">
            <a:spAutoFit/>
          </a:bodyPr>
          <a:lstStyle/>
          <a:p>
            <a:pPr fontAlgn="base"/>
            <a:r>
              <a:rPr lang="en-GB"/>
              <a:t>A high-energy conversation about how attention is created, captured, and monetised today, from iconic advertising campaigns to TikTok, YouTube, and personal brands. </a:t>
            </a:r>
          </a:p>
        </p:txBody>
      </p:sp>
      <p:sp>
        <p:nvSpPr>
          <p:cNvPr id="8" name="Rounded Rectangle 7">
            <a:extLst>
              <a:ext uri="{FF2B5EF4-FFF2-40B4-BE49-F238E27FC236}">
                <a16:creationId xmlns:a16="http://schemas.microsoft.com/office/drawing/2014/main" id="{CB8A26EE-B6A5-2A37-DEDE-B2C04C23A169}"/>
              </a:ext>
            </a:extLst>
          </p:cNvPr>
          <p:cNvSpPr/>
          <p:nvPr/>
        </p:nvSpPr>
        <p:spPr>
          <a:xfrm>
            <a:off x="9512300" y="6380083"/>
            <a:ext cx="25273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2</a:t>
            </a:r>
            <a:r>
              <a:rPr lang="en-US" sz="1200" b="1">
                <a:solidFill>
                  <a:schemeClr val="bg1"/>
                </a:solidFill>
                <a:latin typeface="Aptos" panose="020B0004020202020204" pitchFamily="34" charset="0"/>
              </a:rPr>
              <a:t> </a:t>
            </a:r>
            <a:r>
              <a:rPr lang="en-GB" sz="1200">
                <a:solidFill>
                  <a:schemeClr val="bg1"/>
                </a:solidFill>
                <a:latin typeface="Aptos" panose="020B0004020202020204" pitchFamily="34" charset="0"/>
              </a:rPr>
              <a:t>Attention is the product</a:t>
            </a:r>
            <a:endParaRPr lang="en-US">
              <a:solidFill>
                <a:schemeClr val="bg1"/>
              </a:solidFill>
              <a:latin typeface="Aptos" panose="020B0004020202020204" pitchFamily="34" charset="0"/>
            </a:endParaRPr>
          </a:p>
        </p:txBody>
      </p:sp>
      <p:pic>
        <p:nvPicPr>
          <p:cNvPr id="10" name="Picture 9">
            <a:extLst>
              <a:ext uri="{FF2B5EF4-FFF2-40B4-BE49-F238E27FC236}">
                <a16:creationId xmlns:a16="http://schemas.microsoft.com/office/drawing/2014/main" id="{5831015A-CF5E-35D0-27C1-BE3282511696}"/>
              </a:ext>
            </a:extLst>
          </p:cNvPr>
          <p:cNvPicPr>
            <a:picLocks noChangeAspect="1"/>
          </p:cNvPicPr>
          <p:nvPr/>
        </p:nvPicPr>
        <p:blipFill>
          <a:blip r:embed="rId4"/>
          <a:srcRect t="20185" b="15926"/>
          <a:stretch>
            <a:fillRect/>
          </a:stretch>
        </p:blipFill>
        <p:spPr>
          <a:xfrm>
            <a:off x="6174303" y="948261"/>
            <a:ext cx="6017697" cy="5126186"/>
          </a:xfrm>
          <a:prstGeom prst="rect">
            <a:avLst/>
          </a:prstGeom>
        </p:spPr>
      </p:pic>
    </p:spTree>
    <p:extLst>
      <p:ext uri="{BB962C8B-B14F-4D97-AF65-F5344CB8AC3E}">
        <p14:creationId xmlns:p14="http://schemas.microsoft.com/office/powerpoint/2010/main" val="543965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8358F8-3BB5-9C38-594D-00E79372C22E}"/>
              </a:ext>
            </a:extLst>
          </p:cNvPr>
          <p:cNvSpPr/>
          <p:nvPr/>
        </p:nvSpPr>
        <p:spPr>
          <a:xfrm>
            <a:off x="476494" y="3251029"/>
            <a:ext cx="5252922"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074F21-BEE1-61B9-BA30-D0A9A90E9D20}"/>
              </a:ext>
            </a:extLst>
          </p:cNvPr>
          <p:cNvSpPr txBox="1"/>
          <p:nvPr/>
        </p:nvSpPr>
        <p:spPr>
          <a:xfrm>
            <a:off x="533508" y="3267072"/>
            <a:ext cx="5195908" cy="193899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DISTRIBUTION BEATS CONTENT… UNLESS YOUR IDEAS ARE DULL. </a:t>
            </a:r>
          </a:p>
          <a:p>
            <a:pPr fontAlgn="base"/>
            <a:br>
              <a:rPr lang="en-GB"/>
            </a:br>
            <a:r>
              <a:rPr lang="en-GB"/>
              <a:t>Great content is the car, but distribution is the fuel. Still, without a sharp, emotionally resonant idea, no amount of fuel matters. </a:t>
            </a:r>
          </a:p>
        </p:txBody>
      </p:sp>
      <p:sp>
        <p:nvSpPr>
          <p:cNvPr id="14" name="Rectangle 13">
            <a:extLst>
              <a:ext uri="{FF2B5EF4-FFF2-40B4-BE49-F238E27FC236}">
                <a16:creationId xmlns:a16="http://schemas.microsoft.com/office/drawing/2014/main" id="{291D064A-C820-F2AD-7B83-39D52C8025F3}"/>
              </a:ext>
            </a:extLst>
          </p:cNvPr>
          <p:cNvSpPr/>
          <p:nvPr/>
        </p:nvSpPr>
        <p:spPr>
          <a:xfrm>
            <a:off x="6038985" y="3251028"/>
            <a:ext cx="5252923" cy="857093"/>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0CB8AD-E63E-F098-D25F-BEFBE2328DE9}"/>
              </a:ext>
            </a:extLst>
          </p:cNvPr>
          <p:cNvSpPr txBox="1"/>
          <p:nvPr/>
        </p:nvSpPr>
        <p:spPr>
          <a:xfrm>
            <a:off x="6096000" y="3267072"/>
            <a:ext cx="5195909" cy="193899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MODERN BRANDS ARE MOVEMENTS,</a:t>
            </a:r>
          </a:p>
          <a:p>
            <a:pPr fontAlgn="base"/>
            <a:r>
              <a:rPr lang="en-GB" sz="2400">
                <a:solidFill>
                  <a:schemeClr val="bg1"/>
                </a:solidFill>
                <a:latin typeface="Impact" panose="020B0806030902050204" pitchFamily="34" charset="0"/>
              </a:rPr>
              <a:t>NOT JUST LOGOS</a:t>
            </a:r>
          </a:p>
          <a:p>
            <a:pPr fontAlgn="base"/>
            <a:br>
              <a:rPr lang="en-GB"/>
            </a:br>
            <a:r>
              <a:rPr lang="en-GB"/>
              <a:t>The strongest brands sell belief and purpose, not just products. They behave more like communities or even religions than old-school “brands.” </a:t>
            </a:r>
          </a:p>
        </p:txBody>
      </p:sp>
      <p:sp>
        <p:nvSpPr>
          <p:cNvPr id="12" name="Rectangle 11">
            <a:extLst>
              <a:ext uri="{FF2B5EF4-FFF2-40B4-BE49-F238E27FC236}">
                <a16:creationId xmlns:a16="http://schemas.microsoft.com/office/drawing/2014/main" id="{1E1721A2-DD12-CB5E-1D33-498CD4B00ECE}"/>
              </a:ext>
            </a:extLst>
          </p:cNvPr>
          <p:cNvSpPr/>
          <p:nvPr/>
        </p:nvSpPr>
        <p:spPr>
          <a:xfrm>
            <a:off x="476493" y="1260469"/>
            <a:ext cx="5252923"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276512"/>
            <a:ext cx="5252924" cy="193899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ATTENTION ISN’T THE PRODUCT ANYMORE - COMMUNITY IS</a:t>
            </a:r>
          </a:p>
          <a:p>
            <a:pPr fontAlgn="base"/>
            <a:br>
              <a:rPr lang="en-GB"/>
            </a:br>
            <a:r>
              <a:rPr lang="en-GB"/>
              <a:t>Attention is just the “hey, look over here.” The real product is a loyal community aligned around a shared purpose.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260469"/>
            <a:ext cx="5252923"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276512"/>
            <a:ext cx="5371342" cy="193899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TRUST IS BUILT ON HOW YOU HANDLE MISTAKES, NOT HOW YOU SHOW OFF WINS</a:t>
            </a:r>
          </a:p>
          <a:p>
            <a:pPr fontAlgn="base"/>
            <a:r>
              <a:rPr lang="en-GB"/>
              <a:t> </a:t>
            </a:r>
            <a:br>
              <a:rPr lang="en-GB"/>
            </a:br>
            <a:r>
              <a:rPr lang="en-GB"/>
              <a:t>Admit, recover, and endure through failures - that’s what makes people relate to you and stick around.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314445"/>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362572"/>
            <a:ext cx="8204092"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YOU’RE NOT SELLING DATA; YOU’RE SOLVING EMOTIONAL PROBLEMS</a:t>
            </a:r>
            <a:br>
              <a:rPr lang="en-GB"/>
            </a:br>
            <a:endParaRPr lang="en-GB"/>
          </a:p>
          <a:p>
            <a:pPr fontAlgn="base"/>
            <a:r>
              <a:rPr lang="en-GB"/>
              <a:t>Specs and features don’t move people. Stories that solve real fears (loneliness, status, belonging, time) do. </a:t>
            </a:r>
          </a:p>
        </p:txBody>
      </p:sp>
      <p:sp>
        <p:nvSpPr>
          <p:cNvPr id="18" name="Rounded Rectangle 17">
            <a:extLst>
              <a:ext uri="{FF2B5EF4-FFF2-40B4-BE49-F238E27FC236}">
                <a16:creationId xmlns:a16="http://schemas.microsoft.com/office/drawing/2014/main" id="{D609A186-6D08-F068-695F-84A7CEEFCCAD}"/>
              </a:ext>
            </a:extLst>
          </p:cNvPr>
          <p:cNvSpPr/>
          <p:nvPr/>
        </p:nvSpPr>
        <p:spPr>
          <a:xfrm>
            <a:off x="9512300" y="6380083"/>
            <a:ext cx="25273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2</a:t>
            </a:r>
            <a:r>
              <a:rPr lang="en-US" sz="1200" b="1">
                <a:solidFill>
                  <a:schemeClr val="bg1"/>
                </a:solidFill>
                <a:latin typeface="Aptos" panose="020B0004020202020204" pitchFamily="34" charset="0"/>
              </a:rPr>
              <a:t> </a:t>
            </a:r>
            <a:r>
              <a:rPr lang="en-GB" sz="1200">
                <a:solidFill>
                  <a:schemeClr val="bg1"/>
                </a:solidFill>
                <a:latin typeface="Aptos" panose="020B0004020202020204" pitchFamily="34" charset="0"/>
              </a:rPr>
              <a:t>Attention is the product</a:t>
            </a:r>
            <a:endParaRPr lang="en-US">
              <a:solidFill>
                <a:schemeClr val="bg1"/>
              </a:solidFill>
              <a:latin typeface="Aptos" panose="020B0004020202020204" pitchFamily="34" charset="0"/>
            </a:endParaRPr>
          </a:p>
        </p:txBody>
      </p:sp>
    </p:spTree>
    <p:extLst>
      <p:ext uri="{BB962C8B-B14F-4D97-AF65-F5344CB8AC3E}">
        <p14:creationId xmlns:p14="http://schemas.microsoft.com/office/powerpoint/2010/main" val="142190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AD229-233B-521C-84B6-EA6F26057A04}"/>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No.3</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41563E63-33C4-5E8F-B7FF-232A5BB154AD}"/>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OVERLOADED WITH RUBY WAX</a:t>
            </a:r>
            <a:endParaRPr lang="en-US" sz="2800" b="1">
              <a:latin typeface="Aptos Black" panose="020B0004020202020204" pitchFamily="34" charset="0"/>
            </a:endParaRPr>
          </a:p>
        </p:txBody>
      </p:sp>
    </p:spTree>
    <p:extLst>
      <p:ext uri="{BB962C8B-B14F-4D97-AF65-F5344CB8AC3E}">
        <p14:creationId xmlns:p14="http://schemas.microsoft.com/office/powerpoint/2010/main" val="203116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87B0185-28C3-4689-89E1-31ADE8B2437F}"/>
              </a:ext>
            </a:extLst>
          </p:cNvPr>
          <p:cNvSpPr txBox="1"/>
          <p:nvPr/>
        </p:nvSpPr>
        <p:spPr>
          <a:xfrm>
            <a:off x="627038" y="1532527"/>
            <a:ext cx="5484056" cy="4801314"/>
          </a:xfrm>
          <a:prstGeom prst="rect">
            <a:avLst/>
          </a:prstGeom>
          <a:noFill/>
        </p:spPr>
        <p:txBody>
          <a:bodyPr wrap="square" rtlCol="0">
            <a:spAutoFit/>
          </a:bodyPr>
          <a:lstStyle/>
          <a:p>
            <a:pPr fontAlgn="base"/>
            <a:r>
              <a:rPr lang="en-GB"/>
              <a:t>Ruby Wax, a comedian and mental health advocate, discussed her experiences and insights on modern life's distractions and mental health. She shared her strategies for managing stress, including her 30-day silent retreat where she meditated for 12 hours daily, and her Frazzled Cafe initiative for people to share their emotional states. </a:t>
            </a:r>
          </a:p>
          <a:p>
            <a:pPr fontAlgn="base"/>
            <a:endParaRPr lang="en-GB"/>
          </a:p>
          <a:p>
            <a:pPr fontAlgn="base"/>
            <a:r>
              <a:rPr lang="en-GB"/>
              <a:t>Wax emphasized the importance of mindfulness, neuroplasticity, and the need to train the brain like a muscle. She also reflected on her time in "I'm a Celebrity," highlighting the humanizing impact of removing masks. </a:t>
            </a:r>
          </a:p>
          <a:p>
            <a:pPr fontAlgn="base"/>
            <a:endParaRPr lang="en-GB"/>
          </a:p>
          <a:p>
            <a:pPr fontAlgn="base"/>
            <a:r>
              <a:rPr lang="en-GB"/>
              <a:t>Wax concluded by discussing the impact of social media and the wellness industry, advocating for mental health and community support. </a:t>
            </a:r>
          </a:p>
        </p:txBody>
      </p:sp>
      <p:sp>
        <p:nvSpPr>
          <p:cNvPr id="2" name="Rounded Rectangle 1">
            <a:extLst>
              <a:ext uri="{FF2B5EF4-FFF2-40B4-BE49-F238E27FC236}">
                <a16:creationId xmlns:a16="http://schemas.microsoft.com/office/drawing/2014/main" id="{80B05155-83BF-70B8-4D40-513D7A2743ED}"/>
              </a:ext>
            </a:extLst>
          </p:cNvPr>
          <p:cNvSpPr/>
          <p:nvPr/>
        </p:nvSpPr>
        <p:spPr>
          <a:xfrm>
            <a:off x="9436100" y="6380083"/>
            <a:ext cx="26035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3</a:t>
            </a:r>
            <a:r>
              <a:rPr lang="en-US" sz="1200" b="1">
                <a:solidFill>
                  <a:schemeClr val="bg1"/>
                </a:solidFill>
                <a:latin typeface="Aptos" panose="020B0004020202020204" pitchFamily="34" charset="0"/>
              </a:rPr>
              <a:t> </a:t>
            </a:r>
            <a:r>
              <a:rPr lang="en-GB" sz="1200">
                <a:solidFill>
                  <a:schemeClr val="bg1"/>
                </a:solidFill>
                <a:latin typeface="Aptos" panose="020B0004020202020204" pitchFamily="34" charset="0"/>
              </a:rPr>
              <a:t>Overload with Ruby Wax</a:t>
            </a:r>
            <a:endParaRPr lang="en-US">
              <a:solidFill>
                <a:schemeClr val="bg1"/>
              </a:solidFill>
              <a:latin typeface="Aptos" panose="020B0004020202020204" pitchFamily="34" charset="0"/>
            </a:endParaRPr>
          </a:p>
        </p:txBody>
      </p:sp>
      <p:pic>
        <p:nvPicPr>
          <p:cNvPr id="6" name="Picture 5">
            <a:extLst>
              <a:ext uri="{FF2B5EF4-FFF2-40B4-BE49-F238E27FC236}">
                <a16:creationId xmlns:a16="http://schemas.microsoft.com/office/drawing/2014/main" id="{C1A4E2E6-867F-2DA4-CA29-29BA1BDBE772}"/>
              </a:ext>
            </a:extLst>
          </p:cNvPr>
          <p:cNvPicPr>
            <a:picLocks noChangeAspect="1"/>
          </p:cNvPicPr>
          <p:nvPr/>
        </p:nvPicPr>
        <p:blipFill>
          <a:blip r:embed="rId4"/>
          <a:srcRect t="53890" b="6968"/>
          <a:stretch>
            <a:fillRect/>
          </a:stretch>
        </p:blipFill>
        <p:spPr>
          <a:xfrm>
            <a:off x="6416660" y="948261"/>
            <a:ext cx="5775340" cy="3014139"/>
          </a:xfrm>
          <a:prstGeom prst="rect">
            <a:avLst/>
          </a:prstGeom>
        </p:spPr>
      </p:pic>
      <p:pic>
        <p:nvPicPr>
          <p:cNvPr id="9" name="Picture 8">
            <a:extLst>
              <a:ext uri="{FF2B5EF4-FFF2-40B4-BE49-F238E27FC236}">
                <a16:creationId xmlns:a16="http://schemas.microsoft.com/office/drawing/2014/main" id="{EDECEA29-F730-FA49-21CA-1AB7827D10BE}"/>
              </a:ext>
            </a:extLst>
          </p:cNvPr>
          <p:cNvPicPr>
            <a:picLocks noChangeAspect="1"/>
          </p:cNvPicPr>
          <p:nvPr/>
        </p:nvPicPr>
        <p:blipFill>
          <a:blip r:embed="rId5"/>
          <a:srcRect l="5504" t="63992" r="5504" b="10176"/>
          <a:stretch>
            <a:fillRect/>
          </a:stretch>
        </p:blipFill>
        <p:spPr>
          <a:xfrm>
            <a:off x="6416660" y="3962400"/>
            <a:ext cx="5775340" cy="2235200"/>
          </a:xfrm>
          <a:prstGeom prst="rect">
            <a:avLst/>
          </a:prstGeom>
        </p:spPr>
      </p:pic>
    </p:spTree>
    <p:extLst>
      <p:ext uri="{BB962C8B-B14F-4D97-AF65-F5344CB8AC3E}">
        <p14:creationId xmlns:p14="http://schemas.microsoft.com/office/powerpoint/2010/main" val="151757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91D064A-C820-F2AD-7B83-39D52C8025F3}"/>
              </a:ext>
            </a:extLst>
          </p:cNvPr>
          <p:cNvSpPr/>
          <p:nvPr/>
        </p:nvSpPr>
        <p:spPr>
          <a:xfrm>
            <a:off x="476492" y="3000453"/>
            <a:ext cx="5252923" cy="857093"/>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0CB8AD-E63E-F098-D25F-BEFBE2328DE9}"/>
              </a:ext>
            </a:extLst>
          </p:cNvPr>
          <p:cNvSpPr txBox="1"/>
          <p:nvPr/>
        </p:nvSpPr>
        <p:spPr>
          <a:xfrm>
            <a:off x="533507" y="3016497"/>
            <a:ext cx="5195909" cy="193899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COMMUNITY AND HONESTY BEAT PERFECTION </a:t>
            </a:r>
          </a:p>
          <a:p>
            <a:pPr fontAlgn="base"/>
            <a:br>
              <a:rPr lang="en-GB"/>
            </a:br>
            <a:r>
              <a:rPr lang="en-GB"/>
              <a:t>Spaces like Frazzled Cafe work because people show their “weather inside,” not a polished image. Feeling heard in a tribe defuses pressure. </a:t>
            </a:r>
          </a:p>
        </p:txBody>
      </p:sp>
      <p:sp>
        <p:nvSpPr>
          <p:cNvPr id="5" name="Rectangle 4">
            <a:extLst>
              <a:ext uri="{FF2B5EF4-FFF2-40B4-BE49-F238E27FC236}">
                <a16:creationId xmlns:a16="http://schemas.microsoft.com/office/drawing/2014/main" id="{548358F8-3BB5-9C38-594D-00E79372C22E}"/>
              </a:ext>
            </a:extLst>
          </p:cNvPr>
          <p:cNvSpPr/>
          <p:nvPr/>
        </p:nvSpPr>
        <p:spPr>
          <a:xfrm>
            <a:off x="6038986" y="33626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1721A2-DD12-CB5E-1D33-498CD4B00ECE}"/>
              </a:ext>
            </a:extLst>
          </p:cNvPr>
          <p:cNvSpPr/>
          <p:nvPr/>
        </p:nvSpPr>
        <p:spPr>
          <a:xfrm>
            <a:off x="476493" y="1260469"/>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276512"/>
            <a:ext cx="5252924"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CURIOSITY CUTS THROUGH MASKS </a:t>
            </a:r>
          </a:p>
          <a:p>
            <a:pPr fontAlgn="base"/>
            <a:br>
              <a:rPr lang="en-GB"/>
            </a:br>
            <a:r>
              <a:rPr lang="en-GB"/>
              <a:t>Get under people’s personas fast – drop the flattery, be real, and they’ll drop their guard and be real back.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260469"/>
            <a:ext cx="5252923"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276512"/>
            <a:ext cx="5371342" cy="193899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WE’RE NOT JUST STRESSED, WE’RE “FRAZZLED”</a:t>
            </a:r>
          </a:p>
          <a:p>
            <a:pPr fontAlgn="base"/>
            <a:br>
              <a:rPr lang="en-GB"/>
            </a:br>
            <a:r>
              <a:rPr lang="en-GB"/>
              <a:t>The real killer isn’t stress itself, it’s </a:t>
            </a:r>
            <a:r>
              <a:rPr lang="en-GB" i="1"/>
              <a:t>stress about stress</a:t>
            </a:r>
            <a:r>
              <a:rPr lang="en-GB"/>
              <a:t> plus constant comparison and performance (especially via social media).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158705"/>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206832"/>
            <a:ext cx="10758400"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FIX YOUR MIND TO FACE A MAD WORLD </a:t>
            </a:r>
          </a:p>
          <a:p>
            <a:pPr fontAlgn="base"/>
            <a:br>
              <a:rPr lang="en-GB"/>
            </a:br>
            <a:r>
              <a:rPr lang="en-GB"/>
              <a:t>Whether it’s AI, fame, or the wellness rat race, Ruby’s stance is: pick your battles, regulate your own mind first, then go try to save the world. </a:t>
            </a:r>
          </a:p>
        </p:txBody>
      </p:sp>
      <p:sp>
        <p:nvSpPr>
          <p:cNvPr id="6" name="TextBox 5">
            <a:extLst>
              <a:ext uri="{FF2B5EF4-FFF2-40B4-BE49-F238E27FC236}">
                <a16:creationId xmlns:a16="http://schemas.microsoft.com/office/drawing/2014/main" id="{F6074F21-BEE1-61B9-BA30-D0A9A90E9D20}"/>
              </a:ext>
            </a:extLst>
          </p:cNvPr>
          <p:cNvSpPr txBox="1"/>
          <p:nvPr/>
        </p:nvSpPr>
        <p:spPr>
          <a:xfrm>
            <a:off x="6038986" y="3424195"/>
            <a:ext cx="5252922"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THE BRAIN IS A GYM, NOT A SPA </a:t>
            </a:r>
          </a:p>
          <a:p>
            <a:pPr fontAlgn="base"/>
            <a:br>
              <a:rPr lang="en-GB"/>
            </a:br>
            <a:r>
              <a:rPr lang="en-GB"/>
              <a:t>Mindfulness isn’t incense and vibes; it’s reps. Consistent practice rewires the brain to cool cortisol, boost focus &amp; steady you under pressure. </a:t>
            </a:r>
          </a:p>
        </p:txBody>
      </p:sp>
      <p:sp>
        <p:nvSpPr>
          <p:cNvPr id="8" name="Rounded Rectangle 7">
            <a:extLst>
              <a:ext uri="{FF2B5EF4-FFF2-40B4-BE49-F238E27FC236}">
                <a16:creationId xmlns:a16="http://schemas.microsoft.com/office/drawing/2014/main" id="{12BBE84C-82F9-1C9A-1A01-5AD8383F6D6D}"/>
              </a:ext>
            </a:extLst>
          </p:cNvPr>
          <p:cNvSpPr/>
          <p:nvPr/>
        </p:nvSpPr>
        <p:spPr>
          <a:xfrm>
            <a:off x="9436100" y="6380083"/>
            <a:ext cx="26035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3</a:t>
            </a:r>
            <a:r>
              <a:rPr lang="en-US" sz="1200" b="1">
                <a:solidFill>
                  <a:schemeClr val="bg1"/>
                </a:solidFill>
                <a:latin typeface="Aptos" panose="020B0004020202020204" pitchFamily="34" charset="0"/>
              </a:rPr>
              <a:t> </a:t>
            </a:r>
            <a:r>
              <a:rPr lang="en-GB" sz="1200">
                <a:solidFill>
                  <a:schemeClr val="bg1"/>
                </a:solidFill>
                <a:latin typeface="Aptos" panose="020B0004020202020204" pitchFamily="34" charset="0"/>
              </a:rPr>
              <a:t>Overload with Ruby Wax</a:t>
            </a:r>
            <a:endParaRPr lang="en-US">
              <a:solidFill>
                <a:schemeClr val="bg1"/>
              </a:solidFill>
              <a:latin typeface="Aptos" panose="020B0004020202020204" pitchFamily="34" charset="0"/>
            </a:endParaRPr>
          </a:p>
        </p:txBody>
      </p:sp>
    </p:spTree>
    <p:extLst>
      <p:ext uri="{BB962C8B-B14F-4D97-AF65-F5344CB8AC3E}">
        <p14:creationId xmlns:p14="http://schemas.microsoft.com/office/powerpoint/2010/main" val="3391096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AD229-233B-521C-84B6-EA6F26057A04}"/>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No.4</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41563E63-33C4-5E8F-B7FF-232A5BB154AD}"/>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MIKE SKINNER AND RORY SUTHERLAND IN CONVERSATION</a:t>
            </a:r>
            <a:endParaRPr lang="en-US" sz="2800" b="1">
              <a:latin typeface="Aptos Black" panose="020B0004020202020204" pitchFamily="34" charset="0"/>
            </a:endParaRPr>
          </a:p>
        </p:txBody>
      </p:sp>
    </p:spTree>
    <p:extLst>
      <p:ext uri="{BB962C8B-B14F-4D97-AF65-F5344CB8AC3E}">
        <p14:creationId xmlns:p14="http://schemas.microsoft.com/office/powerpoint/2010/main" val="2162322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87B0185-28C3-4689-89E1-31ADE8B2437F}"/>
              </a:ext>
            </a:extLst>
          </p:cNvPr>
          <p:cNvSpPr txBox="1"/>
          <p:nvPr/>
        </p:nvSpPr>
        <p:spPr>
          <a:xfrm>
            <a:off x="627038" y="1532527"/>
            <a:ext cx="5484056" cy="4801314"/>
          </a:xfrm>
          <a:prstGeom prst="rect">
            <a:avLst/>
          </a:prstGeom>
          <a:noFill/>
        </p:spPr>
        <p:txBody>
          <a:bodyPr wrap="square" rtlCol="0">
            <a:spAutoFit/>
          </a:bodyPr>
          <a:lstStyle/>
          <a:p>
            <a:pPr fontAlgn="base"/>
            <a:r>
              <a:rPr lang="en-GB"/>
              <a:t>Mike Skinner (The Streets) and Rory Sutherland (Ogilvy) discuss the evolving nature of art and technology, particularly AI's impact on music. Skinner predicts a return to more human, imperfect music, influenced by past innovations like the electric guitar. </a:t>
            </a:r>
          </a:p>
          <a:p>
            <a:pPr fontAlgn="base"/>
            <a:endParaRPr lang="en-GB"/>
          </a:p>
          <a:p>
            <a:pPr fontAlgn="base"/>
            <a:r>
              <a:rPr lang="en-GB"/>
              <a:t>Sutherland highlights AI's unreliability and its potential to increase workload, citing an example of a football club's video editor creating 11 different edits. They also touch on the long-term effects of technology, the importance of reputation over short-term metrics, and the advantages of family-owned businesses in maintaining a long-term focus. </a:t>
            </a:r>
          </a:p>
          <a:p>
            <a:pPr fontAlgn="base"/>
            <a:endParaRPr lang="en-GB"/>
          </a:p>
          <a:p>
            <a:pPr fontAlgn="base"/>
            <a:r>
              <a:rPr lang="en-GB"/>
              <a:t>Skinner concludes by emphasizing the need for artists to trust their instincts and embrace uniqueness. </a:t>
            </a:r>
          </a:p>
        </p:txBody>
      </p:sp>
      <p:sp>
        <p:nvSpPr>
          <p:cNvPr id="2" name="Rounded Rectangle 1">
            <a:extLst>
              <a:ext uri="{FF2B5EF4-FFF2-40B4-BE49-F238E27FC236}">
                <a16:creationId xmlns:a16="http://schemas.microsoft.com/office/drawing/2014/main" id="{805608EF-6B82-2799-57D9-B8F917AD39C3}"/>
              </a:ext>
            </a:extLst>
          </p:cNvPr>
          <p:cNvSpPr/>
          <p:nvPr/>
        </p:nvSpPr>
        <p:spPr>
          <a:xfrm>
            <a:off x="7797800" y="6380083"/>
            <a:ext cx="42418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4</a:t>
            </a:r>
            <a:r>
              <a:rPr lang="en-US" sz="1200">
                <a:solidFill>
                  <a:schemeClr val="bg1"/>
                </a:solidFill>
                <a:latin typeface="Aptos" panose="020B0004020202020204" pitchFamily="34" charset="0"/>
              </a:rPr>
              <a:t> </a:t>
            </a:r>
            <a:r>
              <a:rPr lang="en-GB" sz="1200">
                <a:solidFill>
                  <a:schemeClr val="bg1"/>
                </a:solidFill>
                <a:latin typeface="Aptos" panose="020B0004020202020204" pitchFamily="34" charset="0"/>
              </a:rPr>
              <a:t>M</a:t>
            </a:r>
            <a:r>
              <a:rPr lang="en-GB" sz="1200">
                <a:latin typeface="Aptos" panose="020B0004020202020204" pitchFamily="34" charset="0"/>
              </a:rPr>
              <a:t>ike Skinner and Rory Sutherland in conversation</a:t>
            </a:r>
            <a:endParaRPr lang="en-US" sz="1200">
              <a:latin typeface="Aptos" panose="020B0004020202020204" pitchFamily="34" charset="0"/>
            </a:endParaRPr>
          </a:p>
        </p:txBody>
      </p:sp>
      <p:pic>
        <p:nvPicPr>
          <p:cNvPr id="6" name="Picture 5">
            <a:extLst>
              <a:ext uri="{FF2B5EF4-FFF2-40B4-BE49-F238E27FC236}">
                <a16:creationId xmlns:a16="http://schemas.microsoft.com/office/drawing/2014/main" id="{4FBCD262-90DF-A1E8-9BCA-FEC86E0278E2}"/>
              </a:ext>
            </a:extLst>
          </p:cNvPr>
          <p:cNvPicPr>
            <a:picLocks noChangeAspect="1"/>
          </p:cNvPicPr>
          <p:nvPr/>
        </p:nvPicPr>
        <p:blipFill>
          <a:blip r:embed="rId4"/>
          <a:srcRect t="16486" b="17245"/>
          <a:stretch>
            <a:fillRect/>
          </a:stretch>
        </p:blipFill>
        <p:spPr>
          <a:xfrm>
            <a:off x="6337300" y="948261"/>
            <a:ext cx="5854700" cy="5173139"/>
          </a:xfrm>
          <a:prstGeom prst="rect">
            <a:avLst/>
          </a:prstGeom>
        </p:spPr>
      </p:pic>
    </p:spTree>
    <p:extLst>
      <p:ext uri="{BB962C8B-B14F-4D97-AF65-F5344CB8AC3E}">
        <p14:creationId xmlns:p14="http://schemas.microsoft.com/office/powerpoint/2010/main" val="1028796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8358F8-3BB5-9C38-594D-00E79372C22E}"/>
              </a:ext>
            </a:extLst>
          </p:cNvPr>
          <p:cNvSpPr/>
          <p:nvPr/>
        </p:nvSpPr>
        <p:spPr>
          <a:xfrm>
            <a:off x="476494" y="32650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074F21-BEE1-61B9-BA30-D0A9A90E9D20}"/>
              </a:ext>
            </a:extLst>
          </p:cNvPr>
          <p:cNvSpPr txBox="1"/>
          <p:nvPr/>
        </p:nvSpPr>
        <p:spPr>
          <a:xfrm>
            <a:off x="533508" y="3281121"/>
            <a:ext cx="5195908"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THINK LIKE A FOUNDER, NOT A QUARTER </a:t>
            </a:r>
          </a:p>
          <a:p>
            <a:pPr fontAlgn="base"/>
            <a:br>
              <a:rPr lang="en-GB"/>
            </a:br>
            <a:r>
              <a:rPr lang="en-GB"/>
              <a:t>The best businesses behave like committed founders or families: they play the </a:t>
            </a:r>
            <a:r>
              <a:rPr lang="en-GB" i="1"/>
              <a:t>long game</a:t>
            </a:r>
            <a:r>
              <a:rPr lang="en-GB"/>
              <a:t>, not the next earnings call. </a:t>
            </a:r>
          </a:p>
        </p:txBody>
      </p:sp>
      <p:sp>
        <p:nvSpPr>
          <p:cNvPr id="14" name="Rectangle 13">
            <a:extLst>
              <a:ext uri="{FF2B5EF4-FFF2-40B4-BE49-F238E27FC236}">
                <a16:creationId xmlns:a16="http://schemas.microsoft.com/office/drawing/2014/main" id="{291D064A-C820-F2AD-7B83-39D52C8025F3}"/>
              </a:ext>
            </a:extLst>
          </p:cNvPr>
          <p:cNvSpPr/>
          <p:nvPr/>
        </p:nvSpPr>
        <p:spPr>
          <a:xfrm>
            <a:off x="6038985" y="3265078"/>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0CB8AD-E63E-F098-D25F-BEFBE2328DE9}"/>
              </a:ext>
            </a:extLst>
          </p:cNvPr>
          <p:cNvSpPr txBox="1"/>
          <p:nvPr/>
        </p:nvSpPr>
        <p:spPr>
          <a:xfrm>
            <a:off x="6096000" y="3281121"/>
            <a:ext cx="5195909"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REPUTATION IS YOUR UNTAXED FORTUNE </a:t>
            </a:r>
          </a:p>
          <a:p>
            <a:pPr fontAlgn="base"/>
            <a:br>
              <a:rPr lang="en-GB"/>
            </a:br>
            <a:r>
              <a:rPr lang="en-GB"/>
              <a:t>You can’t tax reputation, but you can destroy it. Refuse to do “anything shit” and your future self (or kids) will thank you. </a:t>
            </a:r>
          </a:p>
        </p:txBody>
      </p:sp>
      <p:sp>
        <p:nvSpPr>
          <p:cNvPr id="12" name="Rectangle 11">
            <a:extLst>
              <a:ext uri="{FF2B5EF4-FFF2-40B4-BE49-F238E27FC236}">
                <a16:creationId xmlns:a16="http://schemas.microsoft.com/office/drawing/2014/main" id="{1E1721A2-DD12-CB5E-1D33-498CD4B00ECE}"/>
              </a:ext>
            </a:extLst>
          </p:cNvPr>
          <p:cNvSpPr/>
          <p:nvPr/>
        </p:nvSpPr>
        <p:spPr>
          <a:xfrm>
            <a:off x="476493" y="1404190"/>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420233"/>
            <a:ext cx="5252924"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THE CROWD COMPLETES THE WORK </a:t>
            </a:r>
          </a:p>
          <a:p>
            <a:pPr fontAlgn="base"/>
            <a:br>
              <a:rPr lang="en-GB"/>
            </a:br>
            <a:r>
              <a:rPr lang="en-GB"/>
              <a:t>Art has two meanings: what you meant and what they see. Your job isn’t total control - it’s creating things that </a:t>
            </a:r>
            <a:r>
              <a:rPr lang="en-GB" i="1"/>
              <a:t>work</a:t>
            </a:r>
            <a:r>
              <a:rPr lang="en-GB"/>
              <a:t> for people.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404190"/>
            <a:ext cx="5252923" cy="54097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420233"/>
            <a:ext cx="5371342"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USE AI TO AMPLIFY, NOT AMPUTATE </a:t>
            </a:r>
          </a:p>
          <a:p>
            <a:pPr fontAlgn="base"/>
            <a:br>
              <a:rPr lang="en-GB"/>
            </a:br>
            <a:r>
              <a:rPr lang="en-GB"/>
              <a:t>The real win is keeping the team and giving everyone AI to 10x their output, not firing 9 people and plugging in a chatbot.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109922"/>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158049"/>
            <a:ext cx="10758400"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WEIRD BEATS AVERAGE </a:t>
            </a:r>
          </a:p>
          <a:p>
            <a:pPr fontAlgn="base"/>
            <a:br>
              <a:rPr lang="en-GB"/>
            </a:br>
            <a:r>
              <a:rPr lang="en-GB"/>
              <a:t>In a world of AI-generated “average,” the only safe place is </a:t>
            </a:r>
            <a:r>
              <a:rPr lang="en-GB" b="1"/>
              <a:t>distinctive</a:t>
            </a:r>
            <a:r>
              <a:rPr lang="en-GB"/>
              <a:t> - better to be a bold outlier than an optimized middle. </a:t>
            </a:r>
          </a:p>
        </p:txBody>
      </p:sp>
      <p:sp>
        <p:nvSpPr>
          <p:cNvPr id="8" name="Rounded Rectangle 7">
            <a:extLst>
              <a:ext uri="{FF2B5EF4-FFF2-40B4-BE49-F238E27FC236}">
                <a16:creationId xmlns:a16="http://schemas.microsoft.com/office/drawing/2014/main" id="{843C2A51-9051-DC02-0524-29152339434D}"/>
              </a:ext>
            </a:extLst>
          </p:cNvPr>
          <p:cNvSpPr/>
          <p:nvPr/>
        </p:nvSpPr>
        <p:spPr>
          <a:xfrm>
            <a:off x="7797800" y="6380083"/>
            <a:ext cx="42418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4</a:t>
            </a:r>
            <a:r>
              <a:rPr lang="en-US" sz="1200">
                <a:solidFill>
                  <a:schemeClr val="bg1"/>
                </a:solidFill>
                <a:latin typeface="Aptos" panose="020B0004020202020204" pitchFamily="34" charset="0"/>
              </a:rPr>
              <a:t> </a:t>
            </a:r>
            <a:r>
              <a:rPr lang="en-GB" sz="1200">
                <a:solidFill>
                  <a:schemeClr val="bg1"/>
                </a:solidFill>
                <a:latin typeface="Aptos" panose="020B0004020202020204" pitchFamily="34" charset="0"/>
              </a:rPr>
              <a:t>M</a:t>
            </a:r>
            <a:r>
              <a:rPr lang="en-GB" sz="1200">
                <a:latin typeface="Aptos" panose="020B0004020202020204" pitchFamily="34" charset="0"/>
              </a:rPr>
              <a:t>ike Skinner and Rory Sutherland in conversation</a:t>
            </a:r>
            <a:endParaRPr lang="en-US" sz="1200">
              <a:latin typeface="Aptos" panose="020B0004020202020204" pitchFamily="34" charset="0"/>
            </a:endParaRPr>
          </a:p>
        </p:txBody>
      </p:sp>
    </p:spTree>
    <p:extLst>
      <p:ext uri="{BB962C8B-B14F-4D97-AF65-F5344CB8AC3E}">
        <p14:creationId xmlns:p14="http://schemas.microsoft.com/office/powerpoint/2010/main" val="3425404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AD229-233B-521C-84B6-EA6F26057A04}"/>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No.5</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41563E63-33C4-5E8F-B7FF-232A5BB154AD}"/>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THE MEMENTO GENERATION - HOW TO CREATE VALUE WITH A NEW GENERATION OF SHOPPERS</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91968939-5AB3-3267-0F9A-768A13418B52}"/>
              </a:ext>
            </a:extLst>
          </p:cNvPr>
          <p:cNvSpPr txBox="1"/>
          <p:nvPr/>
        </p:nvSpPr>
        <p:spPr>
          <a:xfrm>
            <a:off x="308919" y="5804380"/>
            <a:ext cx="6027713" cy="369332"/>
          </a:xfrm>
          <a:prstGeom prst="rect">
            <a:avLst/>
          </a:prstGeom>
          <a:noFill/>
        </p:spPr>
        <p:txBody>
          <a:bodyPr wrap="square" rtlCol="0">
            <a:spAutoFit/>
            <a:scene3d>
              <a:camera prst="orthographicFront">
                <a:rot lat="0" lon="0" rev="0"/>
              </a:camera>
              <a:lightRig rig="threePt" dir="t"/>
            </a:scene3d>
          </a:bodyPr>
          <a:lstStyle/>
          <a:p>
            <a:r>
              <a:rPr lang="en-GB"/>
              <a:t>Mary Portas, Jamie Laing, Snapchat and JD Sports</a:t>
            </a:r>
            <a:endParaRPr lang="en-US" sz="2800" i="1">
              <a:latin typeface="Aptos Black" panose="020B0004020202020204" pitchFamily="34" charset="0"/>
            </a:endParaRPr>
          </a:p>
        </p:txBody>
      </p:sp>
    </p:spTree>
    <p:extLst>
      <p:ext uri="{BB962C8B-B14F-4D97-AF65-F5344CB8AC3E}">
        <p14:creationId xmlns:p14="http://schemas.microsoft.com/office/powerpoint/2010/main" val="281938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5625C5-984B-7E64-30CF-7468BB666E31}"/>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9" name="Picture 8">
            <a:extLst>
              <a:ext uri="{FF2B5EF4-FFF2-40B4-BE49-F238E27FC236}">
                <a16:creationId xmlns:a16="http://schemas.microsoft.com/office/drawing/2014/main" id="{890C073D-222C-F785-BC75-7945022A8DEA}"/>
              </a:ext>
            </a:extLst>
          </p:cNvPr>
          <p:cNvPicPr>
            <a:picLocks noChangeAspect="1"/>
          </p:cNvPicPr>
          <p:nvPr/>
        </p:nvPicPr>
        <p:blipFill>
          <a:blip r:embed="rId4"/>
          <a:stretch>
            <a:fillRect/>
          </a:stretch>
        </p:blipFill>
        <p:spPr>
          <a:xfrm>
            <a:off x="308919" y="306911"/>
            <a:ext cx="1111250" cy="641350"/>
          </a:xfrm>
          <a:prstGeom prst="rect">
            <a:avLst/>
          </a:prstGeom>
        </p:spPr>
      </p:pic>
      <p:sp>
        <p:nvSpPr>
          <p:cNvPr id="2" name="TextBox 1">
            <a:extLst>
              <a:ext uri="{FF2B5EF4-FFF2-40B4-BE49-F238E27FC236}">
                <a16:creationId xmlns:a16="http://schemas.microsoft.com/office/drawing/2014/main" id="{DCFD5A8B-55CC-0D44-9FF5-DB2A6B0B9617}"/>
              </a:ext>
            </a:extLst>
          </p:cNvPr>
          <p:cNvSpPr txBox="1"/>
          <p:nvPr/>
        </p:nvSpPr>
        <p:spPr>
          <a:xfrm>
            <a:off x="5954877" y="1507700"/>
            <a:ext cx="5484056" cy="4278094"/>
          </a:xfrm>
          <a:prstGeom prst="rect">
            <a:avLst/>
          </a:prstGeom>
          <a:noFill/>
        </p:spPr>
        <p:txBody>
          <a:bodyPr wrap="square" rtlCol="0">
            <a:spAutoFit/>
          </a:bodyPr>
          <a:lstStyle/>
          <a:p>
            <a:pPr fontAlgn="base"/>
            <a:r>
              <a:rPr lang="en-GB" sz="1600"/>
              <a:t>SXSW London brings together leaders from technology, business, culture, entertainment, media and innovation for six days of conversations, performances, screenings and networking across Shoreditch. </a:t>
            </a:r>
          </a:p>
          <a:p>
            <a:pPr fontAlgn="base"/>
            <a:endParaRPr lang="en-GB" sz="1600"/>
          </a:p>
          <a:p>
            <a:pPr fontAlgn="base"/>
            <a:r>
              <a:rPr lang="en-GB" sz="1600"/>
              <a:t>Unlike traditional industry conferences, SXSW is intentionally designed around convergence. The programme combines conference sessions, music, screen, startups, visual arts and brand experiences, creating opportunities for unexpected collisions between industries, disciplines and perspectives. </a:t>
            </a:r>
          </a:p>
          <a:p>
            <a:pPr fontAlgn="base"/>
            <a:endParaRPr lang="en-GB" sz="1600"/>
          </a:p>
          <a:p>
            <a:pPr fontAlgn="base"/>
            <a:r>
              <a:rPr lang="en-GB" sz="1600"/>
              <a:t>This year’s festival's programming spanned themes including AI and the future of human experience, the creator economy, marketing and advertising, innovation and transformation, frontier technologies, gaming, immersive worlds, design, fintech, health,tech and the future of cities. </a:t>
            </a:r>
          </a:p>
        </p:txBody>
      </p:sp>
      <p:pic>
        <p:nvPicPr>
          <p:cNvPr id="6" name="Picture 5">
            <a:extLst>
              <a:ext uri="{FF2B5EF4-FFF2-40B4-BE49-F238E27FC236}">
                <a16:creationId xmlns:a16="http://schemas.microsoft.com/office/drawing/2014/main" id="{29F37D8B-041D-225C-BE43-93B51DCF6337}"/>
              </a:ext>
            </a:extLst>
          </p:cNvPr>
          <p:cNvPicPr>
            <a:picLocks noChangeAspect="1"/>
          </p:cNvPicPr>
          <p:nvPr/>
        </p:nvPicPr>
        <p:blipFill>
          <a:blip r:embed="rId5"/>
          <a:stretch>
            <a:fillRect/>
          </a:stretch>
        </p:blipFill>
        <p:spPr>
          <a:xfrm>
            <a:off x="386113" y="1152173"/>
            <a:ext cx="3707476" cy="2780607"/>
          </a:xfrm>
          <a:prstGeom prst="rect">
            <a:avLst/>
          </a:prstGeom>
        </p:spPr>
      </p:pic>
      <p:pic>
        <p:nvPicPr>
          <p:cNvPr id="10" name="Picture 9">
            <a:extLst>
              <a:ext uri="{FF2B5EF4-FFF2-40B4-BE49-F238E27FC236}">
                <a16:creationId xmlns:a16="http://schemas.microsoft.com/office/drawing/2014/main" id="{59DD4A68-EF30-9324-6E9E-1A7CBF5E1A7D}"/>
              </a:ext>
            </a:extLst>
          </p:cNvPr>
          <p:cNvPicPr>
            <a:picLocks noChangeAspect="1"/>
          </p:cNvPicPr>
          <p:nvPr/>
        </p:nvPicPr>
        <p:blipFill>
          <a:blip r:embed="rId6"/>
          <a:srcRect r="31702"/>
          <a:stretch>
            <a:fillRect/>
          </a:stretch>
        </p:blipFill>
        <p:spPr>
          <a:xfrm rot="5400000">
            <a:off x="3442681" y="1899754"/>
            <a:ext cx="2435594" cy="2674620"/>
          </a:xfrm>
          <a:prstGeom prst="rect">
            <a:avLst/>
          </a:prstGeom>
        </p:spPr>
      </p:pic>
      <p:pic>
        <p:nvPicPr>
          <p:cNvPr id="14" name="Picture 13">
            <a:extLst>
              <a:ext uri="{FF2B5EF4-FFF2-40B4-BE49-F238E27FC236}">
                <a16:creationId xmlns:a16="http://schemas.microsoft.com/office/drawing/2014/main" id="{D8611DE7-3A98-561C-0EC5-3FF9AED22C27}"/>
              </a:ext>
            </a:extLst>
          </p:cNvPr>
          <p:cNvPicPr>
            <a:picLocks noChangeAspect="1"/>
          </p:cNvPicPr>
          <p:nvPr/>
        </p:nvPicPr>
        <p:blipFill>
          <a:blip r:embed="rId7"/>
          <a:stretch>
            <a:fillRect/>
          </a:stretch>
        </p:blipFill>
        <p:spPr>
          <a:xfrm rot="5400000">
            <a:off x="265475" y="4084314"/>
            <a:ext cx="2819171" cy="2114378"/>
          </a:xfrm>
          <a:prstGeom prst="rect">
            <a:avLst/>
          </a:prstGeom>
        </p:spPr>
      </p:pic>
      <p:pic>
        <p:nvPicPr>
          <p:cNvPr id="16" name="Picture 15">
            <a:extLst>
              <a:ext uri="{FF2B5EF4-FFF2-40B4-BE49-F238E27FC236}">
                <a16:creationId xmlns:a16="http://schemas.microsoft.com/office/drawing/2014/main" id="{0949B580-3A85-6BD5-A8BA-72223D7BA22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a14:imgEffect>
                  </a14:imgLayer>
                </a14:imgProps>
              </a:ext>
            </a:extLst>
          </a:blip>
          <a:srcRect r="45583"/>
          <a:stretch>
            <a:fillRect/>
          </a:stretch>
        </p:blipFill>
        <p:spPr>
          <a:xfrm rot="5400000">
            <a:off x="3331019" y="4229382"/>
            <a:ext cx="1940597" cy="2674620"/>
          </a:xfrm>
          <a:prstGeom prst="rect">
            <a:avLst/>
          </a:prstGeom>
        </p:spPr>
      </p:pic>
    </p:spTree>
    <p:extLst>
      <p:ext uri="{BB962C8B-B14F-4D97-AF65-F5344CB8AC3E}">
        <p14:creationId xmlns:p14="http://schemas.microsoft.com/office/powerpoint/2010/main" val="1412583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87B0185-28C3-4689-89E1-31ADE8B2437F}"/>
              </a:ext>
            </a:extLst>
          </p:cNvPr>
          <p:cNvSpPr txBox="1"/>
          <p:nvPr/>
        </p:nvSpPr>
        <p:spPr>
          <a:xfrm>
            <a:off x="627038" y="1532527"/>
            <a:ext cx="5484056" cy="4801314"/>
          </a:xfrm>
          <a:prstGeom prst="rect">
            <a:avLst/>
          </a:prstGeom>
          <a:noFill/>
        </p:spPr>
        <p:txBody>
          <a:bodyPr wrap="square" rtlCol="0">
            <a:spAutoFit/>
          </a:bodyPr>
          <a:lstStyle/>
          <a:p>
            <a:pPr fontAlgn="base"/>
            <a:r>
              <a:rPr lang="en-GB"/>
              <a:t>The discussion centred on the evolving consumer behaviour of younger generations, particularly Gen Z, and their shift from passive consumption to intentional memory-making. Key points included the cultural nostalgia for the 90s, the importance of physical and digital integration, and the need for brands to create meaningful experiences. </a:t>
            </a:r>
          </a:p>
          <a:p>
            <a:pPr fontAlgn="base"/>
            <a:endParaRPr lang="en-GB"/>
          </a:p>
          <a:p>
            <a:pPr fontAlgn="base"/>
            <a:r>
              <a:rPr lang="en-GB"/>
              <a:t>JD Sports highlighted their strategy of combining digital and physical retail to enhance customer engagement, while Snapchat emphasized its role in fostering meaningful connections and peer validation. </a:t>
            </a:r>
          </a:p>
          <a:p>
            <a:pPr fontAlgn="base"/>
            <a:endParaRPr lang="en-GB"/>
          </a:p>
          <a:p>
            <a:pPr fontAlgn="base"/>
            <a:r>
              <a:rPr lang="en-GB"/>
              <a:t>The conversation underscored the significance of creative risks, holistic brand experiences, and the value of physical spaces in building lasting consumer connections. </a:t>
            </a:r>
          </a:p>
        </p:txBody>
      </p:sp>
      <p:sp>
        <p:nvSpPr>
          <p:cNvPr id="2" name="Rounded Rectangle 1">
            <a:extLst>
              <a:ext uri="{FF2B5EF4-FFF2-40B4-BE49-F238E27FC236}">
                <a16:creationId xmlns:a16="http://schemas.microsoft.com/office/drawing/2014/main" id="{E90E5847-FAF1-5CA1-1219-0BC1D6CC4002}"/>
              </a:ext>
            </a:extLst>
          </p:cNvPr>
          <p:cNvSpPr/>
          <p:nvPr/>
        </p:nvSpPr>
        <p:spPr>
          <a:xfrm>
            <a:off x="9359900" y="6380083"/>
            <a:ext cx="26797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5</a:t>
            </a:r>
            <a:r>
              <a:rPr lang="en-US" sz="1200">
                <a:solidFill>
                  <a:schemeClr val="bg1"/>
                </a:solidFill>
                <a:latin typeface="Aptos" panose="020B0004020202020204" pitchFamily="34" charset="0"/>
              </a:rPr>
              <a:t> </a:t>
            </a:r>
            <a:r>
              <a:rPr lang="en-GB" sz="1200">
                <a:solidFill>
                  <a:schemeClr val="bg1"/>
                </a:solidFill>
                <a:latin typeface="Aptos" panose="020B0004020202020204" pitchFamily="34" charset="0"/>
              </a:rPr>
              <a:t>The Memento Generation</a:t>
            </a:r>
            <a:endParaRPr lang="en-US" sz="1200">
              <a:latin typeface="Aptos" panose="020B0004020202020204" pitchFamily="34" charset="0"/>
            </a:endParaRPr>
          </a:p>
        </p:txBody>
      </p:sp>
      <p:pic>
        <p:nvPicPr>
          <p:cNvPr id="9" name="Picture 8">
            <a:extLst>
              <a:ext uri="{FF2B5EF4-FFF2-40B4-BE49-F238E27FC236}">
                <a16:creationId xmlns:a16="http://schemas.microsoft.com/office/drawing/2014/main" id="{623289B9-4506-3952-A170-73323BEABADE}"/>
              </a:ext>
            </a:extLst>
          </p:cNvPr>
          <p:cNvPicPr>
            <a:picLocks noChangeAspect="1"/>
          </p:cNvPicPr>
          <p:nvPr/>
        </p:nvPicPr>
        <p:blipFill>
          <a:blip r:embed="rId4"/>
          <a:srcRect t="20562" b="12337"/>
          <a:stretch>
            <a:fillRect/>
          </a:stretch>
        </p:blipFill>
        <p:spPr>
          <a:xfrm>
            <a:off x="6324600" y="948260"/>
            <a:ext cx="5867400" cy="5249339"/>
          </a:xfrm>
          <a:prstGeom prst="rect">
            <a:avLst/>
          </a:prstGeom>
        </p:spPr>
      </p:pic>
    </p:spTree>
    <p:extLst>
      <p:ext uri="{BB962C8B-B14F-4D97-AF65-F5344CB8AC3E}">
        <p14:creationId xmlns:p14="http://schemas.microsoft.com/office/powerpoint/2010/main" val="2226222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91D064A-C820-F2AD-7B83-39D52C8025F3}"/>
              </a:ext>
            </a:extLst>
          </p:cNvPr>
          <p:cNvSpPr/>
          <p:nvPr/>
        </p:nvSpPr>
        <p:spPr>
          <a:xfrm>
            <a:off x="6038985" y="3554491"/>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0CB8AD-E63E-F098-D25F-BEFBE2328DE9}"/>
              </a:ext>
            </a:extLst>
          </p:cNvPr>
          <p:cNvSpPr txBox="1"/>
          <p:nvPr/>
        </p:nvSpPr>
        <p:spPr>
          <a:xfrm>
            <a:off x="6096000" y="3570534"/>
            <a:ext cx="5195909"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PHYSICAL SPACE IS A SUPERPOWER</a:t>
            </a:r>
          </a:p>
          <a:p>
            <a:pPr fontAlgn="base"/>
            <a:br>
              <a:rPr lang="en-GB"/>
            </a:br>
            <a:r>
              <a:rPr lang="en-GB"/>
              <a:t>Stores aren’t just distribution points; they’re </a:t>
            </a:r>
            <a:r>
              <a:rPr lang="en-GB" b="1"/>
              <a:t>meeting places</a:t>
            </a:r>
            <a:r>
              <a:rPr lang="en-GB"/>
              <a:t>. Retailers who make physical spaces social, joyful, and distinctive will win. </a:t>
            </a:r>
          </a:p>
        </p:txBody>
      </p:sp>
      <p:sp>
        <p:nvSpPr>
          <p:cNvPr id="5" name="Rectangle 4">
            <a:extLst>
              <a:ext uri="{FF2B5EF4-FFF2-40B4-BE49-F238E27FC236}">
                <a16:creationId xmlns:a16="http://schemas.microsoft.com/office/drawing/2014/main" id="{548358F8-3BB5-9C38-594D-00E79372C22E}"/>
              </a:ext>
            </a:extLst>
          </p:cNvPr>
          <p:cNvSpPr/>
          <p:nvPr/>
        </p:nvSpPr>
        <p:spPr>
          <a:xfrm>
            <a:off x="476494" y="2944895"/>
            <a:ext cx="5252922"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074F21-BEE1-61B9-BA30-D0A9A90E9D20}"/>
              </a:ext>
            </a:extLst>
          </p:cNvPr>
          <p:cNvSpPr txBox="1"/>
          <p:nvPr/>
        </p:nvSpPr>
        <p:spPr>
          <a:xfrm>
            <a:off x="533508" y="2960938"/>
            <a:ext cx="5195908" cy="2215991"/>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DIGITAL + PHYSICAL MUST BE SEAMLESS, NOT SILOED</a:t>
            </a:r>
          </a:p>
          <a:p>
            <a:pPr fontAlgn="base"/>
            <a:r>
              <a:rPr lang="en-GB"/>
              <a:t> </a:t>
            </a:r>
            <a:br>
              <a:rPr lang="en-GB"/>
            </a:br>
            <a:r>
              <a:rPr lang="en-GB"/>
              <a:t>Consumers don’t think in “channels”. The brands that win (like JD x Snapchat) </a:t>
            </a:r>
            <a:r>
              <a:rPr lang="en-GB" b="1"/>
              <a:t>stitch online discovery, maps, chat, and in</a:t>
            </a:r>
            <a:r>
              <a:rPr lang="en-GB"/>
              <a:t>‑</a:t>
            </a:r>
            <a:r>
              <a:rPr lang="en-GB" b="1"/>
              <a:t>store experiences into one flow</a:t>
            </a:r>
            <a:r>
              <a:rPr lang="en-GB"/>
              <a:t>. </a:t>
            </a:r>
          </a:p>
        </p:txBody>
      </p:sp>
      <p:sp>
        <p:nvSpPr>
          <p:cNvPr id="12" name="Rectangle 11">
            <a:extLst>
              <a:ext uri="{FF2B5EF4-FFF2-40B4-BE49-F238E27FC236}">
                <a16:creationId xmlns:a16="http://schemas.microsoft.com/office/drawing/2014/main" id="{1E1721A2-DD12-CB5E-1D33-498CD4B00ECE}"/>
              </a:ext>
            </a:extLst>
          </p:cNvPr>
          <p:cNvSpPr/>
          <p:nvPr/>
        </p:nvSpPr>
        <p:spPr>
          <a:xfrm>
            <a:off x="476493" y="1260469"/>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276512"/>
            <a:ext cx="5252924"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FROM SCROLLING TO MEANING </a:t>
            </a:r>
          </a:p>
          <a:p>
            <a:pPr fontAlgn="base"/>
            <a:br>
              <a:rPr lang="en-GB"/>
            </a:br>
            <a:r>
              <a:rPr lang="en-GB"/>
              <a:t>Gen Z is burned out on passive scrolling; they still want speed, but only if the experience feels </a:t>
            </a:r>
            <a:r>
              <a:rPr lang="en-GB" b="1"/>
              <a:t>useful, meaningful, and in their inner circle</a:t>
            </a:r>
            <a:r>
              <a:rPr lang="en-GB"/>
              <a:t>.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260469"/>
            <a:ext cx="5252923"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276512"/>
            <a:ext cx="5371342" cy="2215991"/>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MEMENTO GENERATION &gt; MATERIAL GENERATION </a:t>
            </a:r>
          </a:p>
          <a:p>
            <a:pPr fontAlgn="base"/>
            <a:br>
              <a:rPr lang="en-GB"/>
            </a:br>
            <a:r>
              <a:rPr lang="en-GB"/>
              <a:t>Younger consumers value </a:t>
            </a:r>
            <a:r>
              <a:rPr lang="en-GB" b="1"/>
              <a:t>memories, moments, and connection</a:t>
            </a:r>
            <a:r>
              <a:rPr lang="en-GB"/>
              <a:t> over ownership; they want experiences they can live with friends and then share, not just more “stuff”.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287041"/>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335168"/>
            <a:ext cx="8597792"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CREATIVE RISK BEATS OPERATIONAL OPTIMISATION </a:t>
            </a:r>
          </a:p>
          <a:p>
            <a:pPr fontAlgn="base"/>
            <a:br>
              <a:rPr lang="en-GB"/>
            </a:br>
            <a:r>
              <a:rPr lang="en-GB"/>
              <a:t>Years of chasing frictionless convenience made retail boring. </a:t>
            </a:r>
            <a:r>
              <a:rPr lang="en-GB" b="1"/>
              <a:t>Bold, creative, memory-making ideas</a:t>
            </a:r>
            <a:r>
              <a:rPr lang="en-GB"/>
              <a:t>, not just KPIs and ops, are now the differentiator. </a:t>
            </a:r>
          </a:p>
        </p:txBody>
      </p:sp>
      <p:sp>
        <p:nvSpPr>
          <p:cNvPr id="8" name="Rounded Rectangle 7">
            <a:extLst>
              <a:ext uri="{FF2B5EF4-FFF2-40B4-BE49-F238E27FC236}">
                <a16:creationId xmlns:a16="http://schemas.microsoft.com/office/drawing/2014/main" id="{65BB7133-DD99-1C78-39C2-CAB97E82DBC1}"/>
              </a:ext>
            </a:extLst>
          </p:cNvPr>
          <p:cNvSpPr/>
          <p:nvPr/>
        </p:nvSpPr>
        <p:spPr>
          <a:xfrm>
            <a:off x="9359900" y="6380083"/>
            <a:ext cx="26797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5</a:t>
            </a:r>
            <a:r>
              <a:rPr lang="en-US" sz="1200">
                <a:solidFill>
                  <a:schemeClr val="bg1"/>
                </a:solidFill>
                <a:latin typeface="Aptos" panose="020B0004020202020204" pitchFamily="34" charset="0"/>
              </a:rPr>
              <a:t> </a:t>
            </a:r>
            <a:r>
              <a:rPr lang="en-GB" sz="1200">
                <a:solidFill>
                  <a:schemeClr val="bg1"/>
                </a:solidFill>
                <a:latin typeface="Aptos" panose="020B0004020202020204" pitchFamily="34" charset="0"/>
              </a:rPr>
              <a:t>The Memento Generation</a:t>
            </a:r>
            <a:endParaRPr lang="en-US" sz="1200">
              <a:latin typeface="Aptos" panose="020B0004020202020204" pitchFamily="34" charset="0"/>
            </a:endParaRPr>
          </a:p>
        </p:txBody>
      </p:sp>
    </p:spTree>
    <p:extLst>
      <p:ext uri="{BB962C8B-B14F-4D97-AF65-F5344CB8AC3E}">
        <p14:creationId xmlns:p14="http://schemas.microsoft.com/office/powerpoint/2010/main" val="448491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AD229-233B-521C-84B6-EA6F26057A04}"/>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No.6</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41563E63-33C4-5E8F-B7FF-232A5BB154AD}"/>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WHY CREATIVITY WILL SHAPE THE FUTURE OF BUSINESS</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91968939-5AB3-3267-0F9A-768A13418B52}"/>
              </a:ext>
            </a:extLst>
          </p:cNvPr>
          <p:cNvSpPr txBox="1"/>
          <p:nvPr/>
        </p:nvSpPr>
        <p:spPr>
          <a:xfrm>
            <a:off x="308919" y="5804380"/>
            <a:ext cx="6027713" cy="369332"/>
          </a:xfrm>
          <a:prstGeom prst="rect">
            <a:avLst/>
          </a:prstGeom>
          <a:noFill/>
        </p:spPr>
        <p:txBody>
          <a:bodyPr wrap="square" rtlCol="0">
            <a:spAutoFit/>
            <a:scene3d>
              <a:camera prst="orthographicFront">
                <a:rot lat="0" lon="0" rev="0"/>
              </a:camera>
              <a:lightRig rig="threePt" dir="t"/>
            </a:scene3d>
          </a:bodyPr>
          <a:lstStyle/>
          <a:p>
            <a:r>
              <a:rPr lang="en-GB"/>
              <a:t>Sir John Hegarty</a:t>
            </a:r>
            <a:endParaRPr lang="en-US" sz="2800" i="1">
              <a:latin typeface="Aptos Black" panose="020B0004020202020204" pitchFamily="34" charset="0"/>
            </a:endParaRPr>
          </a:p>
        </p:txBody>
      </p:sp>
    </p:spTree>
    <p:extLst>
      <p:ext uri="{BB962C8B-B14F-4D97-AF65-F5344CB8AC3E}">
        <p14:creationId xmlns:p14="http://schemas.microsoft.com/office/powerpoint/2010/main" val="1780956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87B0185-28C3-4689-89E1-31ADE8B2437F}"/>
              </a:ext>
            </a:extLst>
          </p:cNvPr>
          <p:cNvSpPr txBox="1"/>
          <p:nvPr/>
        </p:nvSpPr>
        <p:spPr>
          <a:xfrm>
            <a:off x="627037" y="1532527"/>
            <a:ext cx="5581257" cy="4524315"/>
          </a:xfrm>
          <a:prstGeom prst="rect">
            <a:avLst/>
          </a:prstGeom>
          <a:noFill/>
        </p:spPr>
        <p:txBody>
          <a:bodyPr wrap="square" rtlCol="0">
            <a:spAutoFit/>
          </a:bodyPr>
          <a:lstStyle/>
          <a:p>
            <a:pPr fontAlgn="base"/>
            <a:r>
              <a:rPr lang="en-GB"/>
              <a:t>Sir John Hegarty argues that creativity is crucial for business success and economic growth, particularly as we transition from the digital age to the information age. He criticizes business schools for focusing on process over creativity, which he believes is essential for innovation. </a:t>
            </a:r>
          </a:p>
          <a:p>
            <a:pPr fontAlgn="base"/>
            <a:endParaRPr lang="en-GB"/>
          </a:p>
          <a:p>
            <a:pPr fontAlgn="base"/>
            <a:r>
              <a:rPr lang="en-GB"/>
              <a:t>Hegarty cites evidence from McKinsey showing that companies embracing creativity achieve higher returns and growth. He highlights successful entrepreneurs like Steve Jobs and Elon Musk, who didn't attend business school, and stresses the importance of structural change in companies to embed creativity. </a:t>
            </a:r>
          </a:p>
          <a:p>
            <a:pPr fontAlgn="base"/>
            <a:endParaRPr lang="en-GB"/>
          </a:p>
          <a:p>
            <a:pPr fontAlgn="base"/>
            <a:r>
              <a:rPr lang="en-GB"/>
              <a:t>He suggests that business schools should be replaced by art institutions to foster innovation and creativity. </a:t>
            </a:r>
          </a:p>
        </p:txBody>
      </p:sp>
      <p:sp>
        <p:nvSpPr>
          <p:cNvPr id="2" name="Rounded Rectangle 1">
            <a:extLst>
              <a:ext uri="{FF2B5EF4-FFF2-40B4-BE49-F238E27FC236}">
                <a16:creationId xmlns:a16="http://schemas.microsoft.com/office/drawing/2014/main" id="{E0B74C37-D0B8-39EE-850E-D212E792EAD7}"/>
              </a:ext>
            </a:extLst>
          </p:cNvPr>
          <p:cNvSpPr/>
          <p:nvPr/>
        </p:nvSpPr>
        <p:spPr>
          <a:xfrm>
            <a:off x="7861300" y="6380083"/>
            <a:ext cx="41783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6</a:t>
            </a:r>
            <a:r>
              <a:rPr lang="en-US" sz="1200">
                <a:solidFill>
                  <a:schemeClr val="bg1"/>
                </a:solidFill>
                <a:latin typeface="Aptos" panose="020B0004020202020204" pitchFamily="34" charset="0"/>
              </a:rPr>
              <a:t> </a:t>
            </a:r>
            <a:r>
              <a:rPr lang="en-GB" sz="1200">
                <a:solidFill>
                  <a:schemeClr val="bg1"/>
                </a:solidFill>
                <a:latin typeface="Aptos" panose="020B0004020202020204" pitchFamily="34" charset="0"/>
              </a:rPr>
              <a:t>Why creativity will change the future of business</a:t>
            </a:r>
            <a:endParaRPr lang="en-US" sz="1200">
              <a:latin typeface="Aptos" panose="020B0004020202020204" pitchFamily="34" charset="0"/>
            </a:endParaRPr>
          </a:p>
        </p:txBody>
      </p:sp>
      <p:pic>
        <p:nvPicPr>
          <p:cNvPr id="6" name="Picture 5">
            <a:extLst>
              <a:ext uri="{FF2B5EF4-FFF2-40B4-BE49-F238E27FC236}">
                <a16:creationId xmlns:a16="http://schemas.microsoft.com/office/drawing/2014/main" id="{21737A78-63A0-73FC-BB32-048C3E21A8F1}"/>
              </a:ext>
            </a:extLst>
          </p:cNvPr>
          <p:cNvPicPr>
            <a:picLocks noChangeAspect="1"/>
          </p:cNvPicPr>
          <p:nvPr/>
        </p:nvPicPr>
        <p:blipFill>
          <a:blip r:embed="rId4"/>
          <a:srcRect t="37778" b="27408"/>
          <a:stretch>
            <a:fillRect/>
          </a:stretch>
        </p:blipFill>
        <p:spPr>
          <a:xfrm>
            <a:off x="6565782" y="847882"/>
            <a:ext cx="5626218" cy="2611677"/>
          </a:xfrm>
          <a:prstGeom prst="rect">
            <a:avLst/>
          </a:prstGeom>
        </p:spPr>
      </p:pic>
      <p:pic>
        <p:nvPicPr>
          <p:cNvPr id="11" name="Picture 10">
            <a:extLst>
              <a:ext uri="{FF2B5EF4-FFF2-40B4-BE49-F238E27FC236}">
                <a16:creationId xmlns:a16="http://schemas.microsoft.com/office/drawing/2014/main" id="{6D24D627-7FF8-1A82-8A12-DB4BD0660B58}"/>
              </a:ext>
            </a:extLst>
          </p:cNvPr>
          <p:cNvPicPr>
            <a:picLocks noChangeAspect="1"/>
          </p:cNvPicPr>
          <p:nvPr/>
        </p:nvPicPr>
        <p:blipFill>
          <a:blip r:embed="rId5"/>
          <a:srcRect l="71" t="45536" b="19673"/>
          <a:stretch>
            <a:fillRect/>
          </a:stretch>
        </p:blipFill>
        <p:spPr>
          <a:xfrm>
            <a:off x="6565782" y="3459559"/>
            <a:ext cx="5626218" cy="2611677"/>
          </a:xfrm>
          <a:prstGeom prst="rect">
            <a:avLst/>
          </a:prstGeom>
        </p:spPr>
      </p:pic>
    </p:spTree>
    <p:extLst>
      <p:ext uri="{BB962C8B-B14F-4D97-AF65-F5344CB8AC3E}">
        <p14:creationId xmlns:p14="http://schemas.microsoft.com/office/powerpoint/2010/main" val="1421309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91D064A-C820-F2AD-7B83-39D52C8025F3}"/>
              </a:ext>
            </a:extLst>
          </p:cNvPr>
          <p:cNvSpPr/>
          <p:nvPr/>
        </p:nvSpPr>
        <p:spPr>
          <a:xfrm>
            <a:off x="6038985" y="3394071"/>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0CB8AD-E63E-F098-D25F-BEFBE2328DE9}"/>
              </a:ext>
            </a:extLst>
          </p:cNvPr>
          <p:cNvSpPr txBox="1"/>
          <p:nvPr/>
        </p:nvSpPr>
        <p:spPr>
          <a:xfrm>
            <a:off x="6096000" y="3410114"/>
            <a:ext cx="5195909"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CREATIVITY = EXPRESSION OF SELF</a:t>
            </a:r>
          </a:p>
          <a:p>
            <a:pPr fontAlgn="base"/>
            <a:br>
              <a:rPr lang="en-GB"/>
            </a:br>
            <a:r>
              <a:rPr lang="en-GB"/>
              <a:t>Real creativity comes from curiosity, diversity of thought, and putting </a:t>
            </a:r>
            <a:r>
              <a:rPr lang="en-GB" i="1"/>
              <a:t>your</a:t>
            </a:r>
            <a:r>
              <a:rPr lang="en-GB"/>
              <a:t> point of view into the world - not just mixing inputs in a clever way. </a:t>
            </a:r>
          </a:p>
        </p:txBody>
      </p:sp>
      <p:sp>
        <p:nvSpPr>
          <p:cNvPr id="5" name="Rectangle 4">
            <a:extLst>
              <a:ext uri="{FF2B5EF4-FFF2-40B4-BE49-F238E27FC236}">
                <a16:creationId xmlns:a16="http://schemas.microsoft.com/office/drawing/2014/main" id="{548358F8-3BB5-9C38-594D-00E79372C22E}"/>
              </a:ext>
            </a:extLst>
          </p:cNvPr>
          <p:cNvSpPr/>
          <p:nvPr/>
        </p:nvSpPr>
        <p:spPr>
          <a:xfrm>
            <a:off x="476494" y="3025105"/>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074F21-BEE1-61B9-BA30-D0A9A90E9D20}"/>
              </a:ext>
            </a:extLst>
          </p:cNvPr>
          <p:cNvSpPr txBox="1"/>
          <p:nvPr/>
        </p:nvSpPr>
        <p:spPr>
          <a:xfrm>
            <a:off x="533508" y="3041148"/>
            <a:ext cx="5195908" cy="1846659"/>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AI MAKES CREATIVITY NON‑NEGOTIABLE</a:t>
            </a:r>
          </a:p>
          <a:p>
            <a:pPr fontAlgn="base"/>
            <a:br>
              <a:rPr lang="en-GB"/>
            </a:br>
            <a:r>
              <a:rPr lang="en-GB"/>
              <a:t>AI democratises opportunity and collaborates with us, but human imagination and curiosity are its greatest asset. Scale alone is no longer an advantage. </a:t>
            </a:r>
          </a:p>
        </p:txBody>
      </p:sp>
      <p:sp>
        <p:nvSpPr>
          <p:cNvPr id="12" name="Rectangle 11">
            <a:extLst>
              <a:ext uri="{FF2B5EF4-FFF2-40B4-BE49-F238E27FC236}">
                <a16:creationId xmlns:a16="http://schemas.microsoft.com/office/drawing/2014/main" id="{1E1721A2-DD12-CB5E-1D33-498CD4B00ECE}"/>
              </a:ext>
            </a:extLst>
          </p:cNvPr>
          <p:cNvSpPr/>
          <p:nvPr/>
        </p:nvSpPr>
        <p:spPr>
          <a:xfrm>
            <a:off x="476493" y="1340679"/>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356722"/>
            <a:ext cx="5252924"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BUSINESS IS AN IDEA, NOT A PROCESS</a:t>
            </a:r>
          </a:p>
          <a:p>
            <a:pPr fontAlgn="base"/>
            <a:br>
              <a:rPr lang="en-GB"/>
            </a:br>
            <a:r>
              <a:rPr lang="en-GB"/>
              <a:t>Spreadsheets don’t create growth; </a:t>
            </a:r>
            <a:r>
              <a:rPr lang="en-GB" i="1"/>
              <a:t>ideas</a:t>
            </a:r>
            <a:r>
              <a:rPr lang="en-GB"/>
              <a:t> do. Process supports the business, but creativity defines it.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340679"/>
            <a:ext cx="5252923"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356722"/>
            <a:ext cx="5371342" cy="193899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CREATIVITY IS THE ENGINE OF INNOVATION AND GROWTH</a:t>
            </a:r>
          </a:p>
          <a:p>
            <a:pPr fontAlgn="base"/>
            <a:r>
              <a:rPr lang="en-GB"/>
              <a:t> </a:t>
            </a:r>
            <a:br>
              <a:rPr lang="en-GB"/>
            </a:br>
            <a:r>
              <a:rPr lang="en-GB"/>
              <a:t>Companies that truly embrace creativity outperform on shareholder returns and organic growth- it’s a </a:t>
            </a:r>
            <a:r>
              <a:rPr lang="en-GB" i="1"/>
              <a:t>hard</a:t>
            </a:r>
            <a:r>
              <a:rPr lang="en-GB"/>
              <a:t> business driver, not a “nice to have.”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094537"/>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142664"/>
            <a:ext cx="10758400"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STRUCTURES MUST CHANGE, NOT JUST SLOGANS</a:t>
            </a:r>
          </a:p>
          <a:p>
            <a:pPr fontAlgn="base"/>
            <a:br>
              <a:rPr lang="en-GB"/>
            </a:br>
            <a:r>
              <a:rPr lang="en-GB"/>
              <a:t>To put creativity at the core, companies need structural change - upside‑down org charts, creative people empowered at the top, and leaders acting as </a:t>
            </a:r>
            <a:r>
              <a:rPr lang="en-GB" i="1"/>
              <a:t>Creative</a:t>
            </a:r>
            <a:r>
              <a:rPr lang="en-GB"/>
              <a:t> Executive Officers. </a:t>
            </a:r>
          </a:p>
        </p:txBody>
      </p:sp>
      <p:sp>
        <p:nvSpPr>
          <p:cNvPr id="8" name="Rounded Rectangle 7">
            <a:extLst>
              <a:ext uri="{FF2B5EF4-FFF2-40B4-BE49-F238E27FC236}">
                <a16:creationId xmlns:a16="http://schemas.microsoft.com/office/drawing/2014/main" id="{AA7C69A6-2F18-0A29-247E-8E89689442F5}"/>
              </a:ext>
            </a:extLst>
          </p:cNvPr>
          <p:cNvSpPr/>
          <p:nvPr/>
        </p:nvSpPr>
        <p:spPr>
          <a:xfrm>
            <a:off x="7861300" y="6380083"/>
            <a:ext cx="41783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6</a:t>
            </a:r>
            <a:r>
              <a:rPr lang="en-US" sz="1200">
                <a:solidFill>
                  <a:schemeClr val="bg1"/>
                </a:solidFill>
                <a:latin typeface="Aptos" panose="020B0004020202020204" pitchFamily="34" charset="0"/>
              </a:rPr>
              <a:t> </a:t>
            </a:r>
            <a:r>
              <a:rPr lang="en-GB" sz="1200">
                <a:solidFill>
                  <a:schemeClr val="bg1"/>
                </a:solidFill>
                <a:latin typeface="Aptos" panose="020B0004020202020204" pitchFamily="34" charset="0"/>
              </a:rPr>
              <a:t>Why creativity will change the future of business</a:t>
            </a:r>
            <a:endParaRPr lang="en-US" sz="1200">
              <a:latin typeface="Aptos" panose="020B0004020202020204" pitchFamily="34" charset="0"/>
            </a:endParaRPr>
          </a:p>
        </p:txBody>
      </p:sp>
    </p:spTree>
    <p:extLst>
      <p:ext uri="{BB962C8B-B14F-4D97-AF65-F5344CB8AC3E}">
        <p14:creationId xmlns:p14="http://schemas.microsoft.com/office/powerpoint/2010/main" val="4274663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AD229-233B-521C-84B6-EA6F26057A04}"/>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No.7</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41563E63-33C4-5E8F-B7FF-232A5BB154AD}"/>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FREEING BEN &amp; JERRY'S - WHY OWNERSHIP MATTERS</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91968939-5AB3-3267-0F9A-768A13418B52}"/>
              </a:ext>
            </a:extLst>
          </p:cNvPr>
          <p:cNvSpPr txBox="1"/>
          <p:nvPr/>
        </p:nvSpPr>
        <p:spPr>
          <a:xfrm>
            <a:off x="308919" y="5804380"/>
            <a:ext cx="6027713" cy="369332"/>
          </a:xfrm>
          <a:prstGeom prst="rect">
            <a:avLst/>
          </a:prstGeom>
          <a:noFill/>
        </p:spPr>
        <p:txBody>
          <a:bodyPr wrap="square" rtlCol="0">
            <a:spAutoFit/>
            <a:scene3d>
              <a:camera prst="orthographicFront">
                <a:rot lat="0" lon="0" rev="0"/>
              </a:camera>
              <a:lightRig rig="threePt" dir="t"/>
            </a:scene3d>
          </a:bodyPr>
          <a:lstStyle/>
          <a:p>
            <a:r>
              <a:rPr lang="en-GB"/>
              <a:t>Ben Cohen</a:t>
            </a:r>
            <a:endParaRPr lang="en-US" sz="2800" i="1">
              <a:latin typeface="Aptos Black" panose="020B0004020202020204" pitchFamily="34" charset="0"/>
            </a:endParaRPr>
          </a:p>
        </p:txBody>
      </p:sp>
    </p:spTree>
    <p:extLst>
      <p:ext uri="{BB962C8B-B14F-4D97-AF65-F5344CB8AC3E}">
        <p14:creationId xmlns:p14="http://schemas.microsoft.com/office/powerpoint/2010/main" val="1771082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87B0185-28C3-4689-89E1-31ADE8B2437F}"/>
              </a:ext>
            </a:extLst>
          </p:cNvPr>
          <p:cNvSpPr txBox="1"/>
          <p:nvPr/>
        </p:nvSpPr>
        <p:spPr>
          <a:xfrm>
            <a:off x="627037" y="1532527"/>
            <a:ext cx="5581257" cy="4801314"/>
          </a:xfrm>
          <a:prstGeom prst="rect">
            <a:avLst/>
          </a:prstGeom>
          <a:noFill/>
        </p:spPr>
        <p:txBody>
          <a:bodyPr wrap="square" rtlCol="0">
            <a:spAutoFit/>
          </a:bodyPr>
          <a:lstStyle/>
          <a:p>
            <a:pPr fontAlgn="base"/>
            <a:r>
              <a:rPr lang="en-GB"/>
              <a:t>The discussion centred on Ben &amp; Jerry's struggle to maintain its independence and social mission under Magnum Corporation's ownership. </a:t>
            </a:r>
          </a:p>
          <a:p>
            <a:pPr fontAlgn="base"/>
            <a:endParaRPr lang="en-GB"/>
          </a:p>
          <a:p>
            <a:pPr fontAlgn="base"/>
            <a:r>
              <a:rPr lang="en-GB"/>
              <a:t>The founder emphasized the importance of alternative ownership models like steward ownership, which separates economic rights from voting rights, ensuring the company remains mission-oriented. </a:t>
            </a:r>
          </a:p>
          <a:p>
            <a:pPr fontAlgn="base"/>
            <a:endParaRPr lang="en-GB"/>
          </a:p>
          <a:p>
            <a:pPr fontAlgn="base"/>
            <a:r>
              <a:rPr lang="en-GB"/>
              <a:t>They highlighted the need for businesses to address social issues and proposed the B Corporation structure as a legal framework. </a:t>
            </a:r>
          </a:p>
          <a:p>
            <a:pPr fontAlgn="base"/>
            <a:endParaRPr lang="en-GB"/>
          </a:p>
          <a:p>
            <a:pPr fontAlgn="base"/>
            <a:r>
              <a:rPr lang="en-GB"/>
              <a:t>The conversation also touched on the impact of Magnum Corporation's actions, the potential for a boycott, and the broader implications for business ethics and societal values. </a:t>
            </a:r>
          </a:p>
        </p:txBody>
      </p:sp>
      <p:sp>
        <p:nvSpPr>
          <p:cNvPr id="2" name="Rounded Rectangle 1">
            <a:extLst>
              <a:ext uri="{FF2B5EF4-FFF2-40B4-BE49-F238E27FC236}">
                <a16:creationId xmlns:a16="http://schemas.microsoft.com/office/drawing/2014/main" id="{3ADB475F-FA80-012E-C9D9-9DE208B9D8E6}"/>
              </a:ext>
            </a:extLst>
          </p:cNvPr>
          <p:cNvSpPr/>
          <p:nvPr/>
        </p:nvSpPr>
        <p:spPr>
          <a:xfrm>
            <a:off x="9690100" y="6380083"/>
            <a:ext cx="23495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7</a:t>
            </a:r>
            <a:r>
              <a:rPr lang="en-US" sz="1200">
                <a:solidFill>
                  <a:schemeClr val="bg1"/>
                </a:solidFill>
                <a:latin typeface="Aptos" panose="020B0004020202020204" pitchFamily="34" charset="0"/>
              </a:rPr>
              <a:t> </a:t>
            </a:r>
            <a:r>
              <a:rPr lang="en-GB" sz="1200">
                <a:solidFill>
                  <a:schemeClr val="bg1"/>
                </a:solidFill>
                <a:latin typeface="Aptos" panose="020B0004020202020204" pitchFamily="34" charset="0"/>
              </a:rPr>
              <a:t>Freeing Ben &amp; Jerry’s</a:t>
            </a:r>
            <a:endParaRPr lang="en-US" sz="1200">
              <a:latin typeface="Aptos" panose="020B0004020202020204" pitchFamily="34" charset="0"/>
            </a:endParaRPr>
          </a:p>
        </p:txBody>
      </p:sp>
      <p:pic>
        <p:nvPicPr>
          <p:cNvPr id="6" name="Picture 5">
            <a:extLst>
              <a:ext uri="{FF2B5EF4-FFF2-40B4-BE49-F238E27FC236}">
                <a16:creationId xmlns:a16="http://schemas.microsoft.com/office/drawing/2014/main" id="{5C3C0055-6C34-69E9-E4D9-112FE01AD007}"/>
              </a:ext>
            </a:extLst>
          </p:cNvPr>
          <p:cNvPicPr>
            <a:picLocks noChangeAspect="1"/>
          </p:cNvPicPr>
          <p:nvPr/>
        </p:nvPicPr>
        <p:blipFill>
          <a:blip r:embed="rId4"/>
          <a:srcRect t="29654" b="1870"/>
          <a:stretch>
            <a:fillRect/>
          </a:stretch>
        </p:blipFill>
        <p:spPr>
          <a:xfrm>
            <a:off x="6400800" y="948260"/>
            <a:ext cx="5791200" cy="5287439"/>
          </a:xfrm>
          <a:prstGeom prst="rect">
            <a:avLst/>
          </a:prstGeom>
        </p:spPr>
      </p:pic>
    </p:spTree>
    <p:extLst>
      <p:ext uri="{BB962C8B-B14F-4D97-AF65-F5344CB8AC3E}">
        <p14:creationId xmlns:p14="http://schemas.microsoft.com/office/powerpoint/2010/main" val="1844672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8358F8-3BB5-9C38-594D-00E79372C22E}"/>
              </a:ext>
            </a:extLst>
          </p:cNvPr>
          <p:cNvSpPr/>
          <p:nvPr/>
        </p:nvSpPr>
        <p:spPr>
          <a:xfrm>
            <a:off x="6038986" y="3151259"/>
            <a:ext cx="5252922"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074F21-BEE1-61B9-BA30-D0A9A90E9D20}"/>
              </a:ext>
            </a:extLst>
          </p:cNvPr>
          <p:cNvSpPr txBox="1"/>
          <p:nvPr/>
        </p:nvSpPr>
        <p:spPr>
          <a:xfrm>
            <a:off x="6096000" y="3167302"/>
            <a:ext cx="5195908" cy="2215991"/>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STEWARD OWNERSHIP = MISSION OVER EXIT </a:t>
            </a:r>
          </a:p>
          <a:p>
            <a:pPr fontAlgn="base"/>
            <a:br>
              <a:rPr lang="en-GB"/>
            </a:br>
            <a:r>
              <a:rPr lang="en-GB"/>
              <a:t>By separating </a:t>
            </a:r>
            <a:r>
              <a:rPr lang="en-GB" b="1"/>
              <a:t>economic rights</a:t>
            </a:r>
            <a:r>
              <a:rPr lang="en-GB"/>
              <a:t> from </a:t>
            </a:r>
            <a:r>
              <a:rPr lang="en-GB" b="1"/>
              <a:t>voting control</a:t>
            </a:r>
            <a:r>
              <a:rPr lang="en-GB"/>
              <a:t>, steward ownership ensures profits serve the company’s purpose and prevents future mission‑killing sell‑offs. </a:t>
            </a:r>
          </a:p>
        </p:txBody>
      </p:sp>
      <p:sp>
        <p:nvSpPr>
          <p:cNvPr id="14" name="Rectangle 13">
            <a:extLst>
              <a:ext uri="{FF2B5EF4-FFF2-40B4-BE49-F238E27FC236}">
                <a16:creationId xmlns:a16="http://schemas.microsoft.com/office/drawing/2014/main" id="{291D064A-C820-F2AD-7B83-39D52C8025F3}"/>
              </a:ext>
            </a:extLst>
          </p:cNvPr>
          <p:cNvSpPr/>
          <p:nvPr/>
        </p:nvSpPr>
        <p:spPr>
          <a:xfrm>
            <a:off x="476492" y="3379823"/>
            <a:ext cx="5252923" cy="857093"/>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0CB8AD-E63E-F098-D25F-BEFBE2328DE9}"/>
              </a:ext>
            </a:extLst>
          </p:cNvPr>
          <p:cNvSpPr txBox="1"/>
          <p:nvPr/>
        </p:nvSpPr>
        <p:spPr>
          <a:xfrm>
            <a:off x="533506" y="3407155"/>
            <a:ext cx="5195909" cy="193899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IF YOU DON’T BAKE VALUES INTO THE LEGAL STRUCTURE, MONEY WINS </a:t>
            </a:r>
          </a:p>
          <a:p>
            <a:pPr fontAlgn="base"/>
            <a:br>
              <a:rPr lang="en-GB"/>
            </a:br>
            <a:r>
              <a:rPr lang="en-GB"/>
              <a:t>Even with a “dual mission,” profit pressure tends to dominate over time unless the social mission is locked into governance. </a:t>
            </a:r>
          </a:p>
        </p:txBody>
      </p:sp>
      <p:sp>
        <p:nvSpPr>
          <p:cNvPr id="12" name="Rectangle 11">
            <a:extLst>
              <a:ext uri="{FF2B5EF4-FFF2-40B4-BE49-F238E27FC236}">
                <a16:creationId xmlns:a16="http://schemas.microsoft.com/office/drawing/2014/main" id="{1E1721A2-DD12-CB5E-1D33-498CD4B00ECE}"/>
              </a:ext>
            </a:extLst>
          </p:cNvPr>
          <p:cNvSpPr/>
          <p:nvPr/>
        </p:nvSpPr>
        <p:spPr>
          <a:xfrm>
            <a:off x="476493" y="1148175"/>
            <a:ext cx="5252923"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164218"/>
            <a:ext cx="5252924" cy="2215991"/>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BEN &amp; JERRY’S “SOLD ITS SOUL” BY DESIGN FLAW, NOT INTENTION </a:t>
            </a:r>
          </a:p>
          <a:p>
            <a:pPr fontAlgn="base"/>
            <a:br>
              <a:rPr lang="en-GB"/>
            </a:br>
            <a:r>
              <a:rPr lang="en-GB"/>
              <a:t>Their original “super shares” safeguard was legally undone in the Unilever sale, showing how conventional corporate law can steamroll founders’ values.</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148175"/>
            <a:ext cx="5252923"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164218"/>
            <a:ext cx="5371342" cy="193899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MAGNUM’S OWNERSHIP IS ACTIVELY ERODING THE SOCIAL MISSION </a:t>
            </a:r>
          </a:p>
          <a:p>
            <a:pPr fontAlgn="base"/>
            <a:br>
              <a:rPr lang="en-GB"/>
            </a:br>
            <a:r>
              <a:rPr lang="en-GB"/>
              <a:t>The independent social-mission board is being dismantled, muting Ben &amp; Jerry’s on issues like Trumpism and hollowing out the brand’s integrity.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415377"/>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463504"/>
            <a:ext cx="8724792"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FOUNDERS MUST DESIGN OWNERSHIP ON DAY ONE </a:t>
            </a:r>
          </a:p>
          <a:p>
            <a:pPr fontAlgn="base"/>
            <a:br>
              <a:rPr lang="en-GB"/>
            </a:br>
            <a:r>
              <a:rPr lang="en-GB"/>
              <a:t>Once outside investors own too much, it’s often too late to pivot to purpose-first models; ownership choices at incorporation shape a company’s long-term soul. </a:t>
            </a:r>
          </a:p>
        </p:txBody>
      </p:sp>
      <p:sp>
        <p:nvSpPr>
          <p:cNvPr id="8" name="Rounded Rectangle 7">
            <a:extLst>
              <a:ext uri="{FF2B5EF4-FFF2-40B4-BE49-F238E27FC236}">
                <a16:creationId xmlns:a16="http://schemas.microsoft.com/office/drawing/2014/main" id="{DC38C0D9-F616-CC32-75B0-163B5E664880}"/>
              </a:ext>
            </a:extLst>
          </p:cNvPr>
          <p:cNvSpPr/>
          <p:nvPr/>
        </p:nvSpPr>
        <p:spPr>
          <a:xfrm>
            <a:off x="9690100" y="6380083"/>
            <a:ext cx="23495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7</a:t>
            </a:r>
            <a:r>
              <a:rPr lang="en-US" sz="1200">
                <a:solidFill>
                  <a:schemeClr val="bg1"/>
                </a:solidFill>
                <a:latin typeface="Aptos" panose="020B0004020202020204" pitchFamily="34" charset="0"/>
              </a:rPr>
              <a:t> </a:t>
            </a:r>
            <a:r>
              <a:rPr lang="en-GB" sz="1200">
                <a:solidFill>
                  <a:schemeClr val="bg1"/>
                </a:solidFill>
                <a:latin typeface="Aptos" panose="020B0004020202020204" pitchFamily="34" charset="0"/>
              </a:rPr>
              <a:t>Freeing Ben &amp; Jerry’s</a:t>
            </a:r>
            <a:endParaRPr lang="en-US" sz="1200">
              <a:latin typeface="Aptos" panose="020B0004020202020204" pitchFamily="34" charset="0"/>
            </a:endParaRPr>
          </a:p>
        </p:txBody>
      </p:sp>
    </p:spTree>
    <p:extLst>
      <p:ext uri="{BB962C8B-B14F-4D97-AF65-F5344CB8AC3E}">
        <p14:creationId xmlns:p14="http://schemas.microsoft.com/office/powerpoint/2010/main" val="1592552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AD229-233B-521C-84B6-EA6F26057A04}"/>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No.8</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41563E63-33C4-5E8F-B7FF-232A5BB154AD}"/>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CREATE LIKE A CREATOR: HOW CONTENT PRODUCTION IS CHANGING </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91968939-5AB3-3267-0F9A-768A13418B52}"/>
              </a:ext>
            </a:extLst>
          </p:cNvPr>
          <p:cNvSpPr txBox="1"/>
          <p:nvPr/>
        </p:nvSpPr>
        <p:spPr>
          <a:xfrm>
            <a:off x="308919" y="5804380"/>
            <a:ext cx="6027713" cy="369332"/>
          </a:xfrm>
          <a:prstGeom prst="rect">
            <a:avLst/>
          </a:prstGeom>
          <a:noFill/>
        </p:spPr>
        <p:txBody>
          <a:bodyPr wrap="square" rtlCol="0">
            <a:spAutoFit/>
            <a:scene3d>
              <a:camera prst="orthographicFront">
                <a:rot lat="0" lon="0" rev="0"/>
              </a:camera>
              <a:lightRig rig="threePt" dir="t"/>
            </a:scene3d>
          </a:bodyPr>
          <a:lstStyle/>
          <a:p>
            <a:r>
              <a:rPr lang="en-GB"/>
              <a:t>Sam Thompson</a:t>
            </a:r>
            <a:endParaRPr lang="en-US" sz="2800" i="1">
              <a:latin typeface="Aptos Black" panose="020B0004020202020204" pitchFamily="34" charset="0"/>
            </a:endParaRPr>
          </a:p>
        </p:txBody>
      </p:sp>
    </p:spTree>
    <p:extLst>
      <p:ext uri="{BB962C8B-B14F-4D97-AF65-F5344CB8AC3E}">
        <p14:creationId xmlns:p14="http://schemas.microsoft.com/office/powerpoint/2010/main" val="3627525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87B0185-28C3-4689-89E1-31ADE8B2437F}"/>
              </a:ext>
            </a:extLst>
          </p:cNvPr>
          <p:cNvSpPr txBox="1"/>
          <p:nvPr/>
        </p:nvSpPr>
        <p:spPr>
          <a:xfrm>
            <a:off x="627037" y="1532527"/>
            <a:ext cx="5581257" cy="4524315"/>
          </a:xfrm>
          <a:prstGeom prst="rect">
            <a:avLst/>
          </a:prstGeom>
          <a:noFill/>
        </p:spPr>
        <p:txBody>
          <a:bodyPr wrap="square" rtlCol="0">
            <a:spAutoFit/>
          </a:bodyPr>
          <a:lstStyle/>
          <a:p>
            <a:pPr fontAlgn="base"/>
            <a:r>
              <a:rPr lang="en-GB"/>
              <a:t>Sam Thompson and his team discussed the evolution of content creation, emphasizing the shift from traditional advertising to digital-first strategies. They highlighted the importance of creativity, flexibility, and trust in the creative process. </a:t>
            </a:r>
          </a:p>
          <a:p>
            <a:pPr fontAlgn="base"/>
            <a:endParaRPr lang="en-GB"/>
          </a:p>
          <a:p>
            <a:pPr fontAlgn="base"/>
            <a:r>
              <a:rPr lang="en-GB"/>
              <a:t>Sam shared his experience with a Cadbury campaign, where a low-budget, DIY approach outperformed a high-budget production. They also discussed the need for brands to trust creators and the potential of their platform, Content Jungle, to revolutionize the industry by providing a collaborative space for creators and brands. </a:t>
            </a:r>
          </a:p>
          <a:p>
            <a:pPr fontAlgn="base"/>
            <a:endParaRPr lang="en-GB"/>
          </a:p>
          <a:p>
            <a:pPr fontAlgn="base"/>
            <a:r>
              <a:rPr lang="en-GB"/>
              <a:t>The conversation underscored the importance of energy, trust, and adaptability in the creative economy. </a:t>
            </a:r>
          </a:p>
        </p:txBody>
      </p:sp>
      <p:sp>
        <p:nvSpPr>
          <p:cNvPr id="2" name="Rounded Rectangle 1">
            <a:extLst>
              <a:ext uri="{FF2B5EF4-FFF2-40B4-BE49-F238E27FC236}">
                <a16:creationId xmlns:a16="http://schemas.microsoft.com/office/drawing/2014/main" id="{6B2AAFEA-CEBC-EDE2-CBC9-B622D89E4168}"/>
              </a:ext>
            </a:extLst>
          </p:cNvPr>
          <p:cNvSpPr/>
          <p:nvPr/>
        </p:nvSpPr>
        <p:spPr>
          <a:xfrm>
            <a:off x="7264400" y="6380083"/>
            <a:ext cx="47752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8 </a:t>
            </a:r>
            <a:r>
              <a:rPr lang="en-GB" sz="1200">
                <a:solidFill>
                  <a:schemeClr val="bg1"/>
                </a:solidFill>
                <a:latin typeface="Aptos" panose="020B0004020202020204" pitchFamily="34" charset="0"/>
              </a:rPr>
              <a:t>Create like a creator: How content production is changing</a:t>
            </a:r>
            <a:endParaRPr lang="en-US" sz="1200">
              <a:latin typeface="Aptos" panose="020B0004020202020204" pitchFamily="34" charset="0"/>
            </a:endParaRPr>
          </a:p>
        </p:txBody>
      </p:sp>
      <p:pic>
        <p:nvPicPr>
          <p:cNvPr id="6" name="Picture 5">
            <a:extLst>
              <a:ext uri="{FF2B5EF4-FFF2-40B4-BE49-F238E27FC236}">
                <a16:creationId xmlns:a16="http://schemas.microsoft.com/office/drawing/2014/main" id="{03CBA1A0-407A-7147-D26F-C2F29E1F059F}"/>
              </a:ext>
            </a:extLst>
          </p:cNvPr>
          <p:cNvPicPr>
            <a:picLocks noChangeAspect="1"/>
          </p:cNvPicPr>
          <p:nvPr/>
        </p:nvPicPr>
        <p:blipFill>
          <a:blip r:embed="rId4"/>
          <a:srcRect t="23127" b="8756"/>
          <a:stretch>
            <a:fillRect/>
          </a:stretch>
        </p:blipFill>
        <p:spPr>
          <a:xfrm>
            <a:off x="6426200" y="948261"/>
            <a:ext cx="5765800" cy="5236639"/>
          </a:xfrm>
          <a:prstGeom prst="rect">
            <a:avLst/>
          </a:prstGeom>
        </p:spPr>
      </p:pic>
    </p:spTree>
    <p:extLst>
      <p:ext uri="{BB962C8B-B14F-4D97-AF65-F5344CB8AC3E}">
        <p14:creationId xmlns:p14="http://schemas.microsoft.com/office/powerpoint/2010/main" val="2678446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80C98-6F68-F02C-BD69-51F2DA6C43F6}"/>
              </a:ext>
            </a:extLst>
          </p:cNvPr>
          <p:cNvSpPr/>
          <p:nvPr/>
        </p:nvSpPr>
        <p:spPr>
          <a:xfrm>
            <a:off x="6096000" y="0"/>
            <a:ext cx="6096000" cy="6857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25625C5-984B-7E64-30CF-7468BB666E31}"/>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9" name="Picture 8">
            <a:extLst>
              <a:ext uri="{FF2B5EF4-FFF2-40B4-BE49-F238E27FC236}">
                <a16:creationId xmlns:a16="http://schemas.microsoft.com/office/drawing/2014/main" id="{890C073D-222C-F785-BC75-7945022A8DEA}"/>
              </a:ext>
            </a:extLst>
          </p:cNvPr>
          <p:cNvPicPr>
            <a:picLocks noChangeAspect="1"/>
          </p:cNvPicPr>
          <p:nvPr/>
        </p:nvPicPr>
        <p:blipFill>
          <a:blip r:embed="rId3"/>
          <a:stretch>
            <a:fillRect/>
          </a:stretch>
        </p:blipFill>
        <p:spPr>
          <a:xfrm>
            <a:off x="308919" y="306911"/>
            <a:ext cx="1111250" cy="641350"/>
          </a:xfrm>
          <a:prstGeom prst="rect">
            <a:avLst/>
          </a:prstGeom>
        </p:spPr>
      </p:pic>
      <p:sp>
        <p:nvSpPr>
          <p:cNvPr id="2" name="TextBox 1">
            <a:extLst>
              <a:ext uri="{FF2B5EF4-FFF2-40B4-BE49-F238E27FC236}">
                <a16:creationId xmlns:a16="http://schemas.microsoft.com/office/drawing/2014/main" id="{DCFD5A8B-55CC-0D44-9FF5-DB2A6B0B9617}"/>
              </a:ext>
            </a:extLst>
          </p:cNvPr>
          <p:cNvSpPr txBox="1"/>
          <p:nvPr/>
        </p:nvSpPr>
        <p:spPr>
          <a:xfrm>
            <a:off x="627038" y="1692947"/>
            <a:ext cx="5096868" cy="2585323"/>
          </a:xfrm>
          <a:prstGeom prst="rect">
            <a:avLst/>
          </a:prstGeom>
          <a:noFill/>
        </p:spPr>
        <p:txBody>
          <a:bodyPr wrap="square" rtlCol="0">
            <a:spAutoFit/>
          </a:bodyPr>
          <a:lstStyle/>
          <a:p>
            <a:pPr fontAlgn="base"/>
            <a:r>
              <a:rPr lang="en-GB"/>
              <a:t>For PrettyGreen, the most valuable takeaway from SXSW London 2026 was not any single speaker or session. It was the consistency of the themes emerging across completely different industries and disciplines. </a:t>
            </a:r>
          </a:p>
          <a:p>
            <a:pPr fontAlgn="base"/>
            <a:endParaRPr lang="en-GB"/>
          </a:p>
          <a:p>
            <a:pPr fontAlgn="base"/>
            <a:r>
              <a:rPr lang="en-GB"/>
              <a:t>Whether discussing AI, creator marketing, retail, entertainment, entrepreneurship or leadership, the same ideas repeatedly surfaced:</a:t>
            </a:r>
          </a:p>
        </p:txBody>
      </p:sp>
      <p:sp>
        <p:nvSpPr>
          <p:cNvPr id="3" name="TextBox 2">
            <a:extLst>
              <a:ext uri="{FF2B5EF4-FFF2-40B4-BE49-F238E27FC236}">
                <a16:creationId xmlns:a16="http://schemas.microsoft.com/office/drawing/2014/main" id="{F84CB999-C073-6584-D1FF-DF46AAA30DAF}"/>
              </a:ext>
            </a:extLst>
          </p:cNvPr>
          <p:cNvSpPr txBox="1"/>
          <p:nvPr/>
        </p:nvSpPr>
        <p:spPr>
          <a:xfrm>
            <a:off x="6531428" y="1692947"/>
            <a:ext cx="5474525" cy="4524315"/>
          </a:xfrm>
          <a:prstGeom prst="rect">
            <a:avLst/>
          </a:prstGeom>
          <a:noFill/>
        </p:spPr>
        <p:txBody>
          <a:bodyPr wrap="square" rtlCol="0">
            <a:spAutoFit/>
          </a:bodyPr>
          <a:lstStyle/>
          <a:p>
            <a:pPr fontAlgn="base"/>
            <a:r>
              <a:rPr lang="en-GB">
                <a:solidFill>
                  <a:schemeClr val="bg1"/>
                </a:solidFill>
              </a:rPr>
              <a:t>Community is becoming a greater source of competitive advantage than attention alone. </a:t>
            </a:r>
          </a:p>
          <a:p>
            <a:pPr fontAlgn="base"/>
            <a:endParaRPr lang="en-GB">
              <a:solidFill>
                <a:schemeClr val="bg1"/>
              </a:solidFill>
            </a:endParaRPr>
          </a:p>
          <a:p>
            <a:pPr fontAlgn="base"/>
            <a:r>
              <a:rPr lang="en-GB">
                <a:solidFill>
                  <a:schemeClr val="bg1"/>
                </a:solidFill>
              </a:rPr>
              <a:t>As AI accelerates, human qualities such as creativity, curiosity and judgement become more valuable. </a:t>
            </a:r>
          </a:p>
          <a:p>
            <a:pPr fontAlgn="base"/>
            <a:endParaRPr lang="en-GB">
              <a:solidFill>
                <a:schemeClr val="bg1"/>
              </a:solidFill>
            </a:endParaRPr>
          </a:p>
          <a:p>
            <a:pPr fontAlgn="base"/>
            <a:r>
              <a:rPr lang="en-GB">
                <a:solidFill>
                  <a:schemeClr val="bg1"/>
                </a:solidFill>
              </a:rPr>
              <a:t>Trust is increasingly a strategic asset. </a:t>
            </a:r>
          </a:p>
          <a:p>
            <a:pPr fontAlgn="base"/>
            <a:endParaRPr lang="en-GB">
              <a:solidFill>
                <a:schemeClr val="bg1"/>
              </a:solidFill>
            </a:endParaRPr>
          </a:p>
          <a:p>
            <a:pPr fontAlgn="base"/>
            <a:r>
              <a:rPr lang="en-GB">
                <a:solidFill>
                  <a:schemeClr val="bg1"/>
                </a:solidFill>
              </a:rPr>
              <a:t>Creativity is moving from a communications capability to a business capability. </a:t>
            </a:r>
          </a:p>
          <a:p>
            <a:pPr fontAlgn="base"/>
            <a:endParaRPr lang="en-GB">
              <a:solidFill>
                <a:schemeClr val="bg1"/>
              </a:solidFill>
            </a:endParaRPr>
          </a:p>
          <a:p>
            <a:pPr fontAlgn="base"/>
            <a:r>
              <a:rPr lang="en-GB">
                <a:solidFill>
                  <a:schemeClr val="bg1"/>
                </a:solidFill>
              </a:rPr>
              <a:t>Organisations that connect people, disciplines and ideas will outperform those operating in silos. </a:t>
            </a:r>
          </a:p>
          <a:p>
            <a:pPr fontAlgn="base"/>
            <a:br>
              <a:rPr lang="en-GB">
                <a:solidFill>
                  <a:schemeClr val="bg1"/>
                </a:solidFill>
              </a:rPr>
            </a:br>
            <a:r>
              <a:rPr lang="en-GB">
                <a:solidFill>
                  <a:schemeClr val="bg1"/>
                </a:solidFill>
              </a:rPr>
              <a:t>Innovation without responsibility is becoming harder to justify. </a:t>
            </a:r>
          </a:p>
        </p:txBody>
      </p:sp>
      <p:sp>
        <p:nvSpPr>
          <p:cNvPr id="11" name="Rounded Rectangle 10">
            <a:extLst>
              <a:ext uri="{FF2B5EF4-FFF2-40B4-BE49-F238E27FC236}">
                <a16:creationId xmlns:a16="http://schemas.microsoft.com/office/drawing/2014/main" id="{473FE751-96E1-9287-E95E-928763A7A3B4}"/>
              </a:ext>
            </a:extLst>
          </p:cNvPr>
          <p:cNvSpPr/>
          <p:nvPr/>
        </p:nvSpPr>
        <p:spPr>
          <a:xfrm>
            <a:off x="5850576" y="1793174"/>
            <a:ext cx="494805" cy="166255"/>
          </a:xfrm>
          <a:prstGeom prst="roundRect">
            <a:avLst>
              <a:gd name="adj" fmla="val 50000"/>
            </a:avLst>
          </a:prstGeom>
          <a:solidFill>
            <a:srgbClr val="FEF9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5094EE1C-0D88-F044-831F-E3B4E9784BCB}"/>
              </a:ext>
            </a:extLst>
          </p:cNvPr>
          <p:cNvSpPr/>
          <p:nvPr/>
        </p:nvSpPr>
        <p:spPr>
          <a:xfrm>
            <a:off x="5850576" y="2600696"/>
            <a:ext cx="494805" cy="166255"/>
          </a:xfrm>
          <a:prstGeom prst="roundRect">
            <a:avLst>
              <a:gd name="adj" fmla="val 50000"/>
            </a:avLst>
          </a:prstGeom>
          <a:solidFill>
            <a:srgbClr val="FEF9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38AC881-8EE6-D736-FFB7-0E067C9107A2}"/>
              </a:ext>
            </a:extLst>
          </p:cNvPr>
          <p:cNvSpPr/>
          <p:nvPr/>
        </p:nvSpPr>
        <p:spPr>
          <a:xfrm>
            <a:off x="5850576" y="3420093"/>
            <a:ext cx="494805" cy="166255"/>
          </a:xfrm>
          <a:prstGeom prst="roundRect">
            <a:avLst>
              <a:gd name="adj" fmla="val 50000"/>
            </a:avLst>
          </a:prstGeom>
          <a:solidFill>
            <a:srgbClr val="FEF9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AA36DB0-00FB-1CFF-5D60-D24944CFADFF}"/>
              </a:ext>
            </a:extLst>
          </p:cNvPr>
          <p:cNvSpPr/>
          <p:nvPr/>
        </p:nvSpPr>
        <p:spPr>
          <a:xfrm>
            <a:off x="5850576" y="3978233"/>
            <a:ext cx="494805" cy="166255"/>
          </a:xfrm>
          <a:prstGeom prst="roundRect">
            <a:avLst>
              <a:gd name="adj" fmla="val 50000"/>
            </a:avLst>
          </a:prstGeom>
          <a:solidFill>
            <a:srgbClr val="FEF9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6251A694-A507-177C-C605-AF8AD25AC7AD}"/>
              </a:ext>
            </a:extLst>
          </p:cNvPr>
          <p:cNvSpPr/>
          <p:nvPr/>
        </p:nvSpPr>
        <p:spPr>
          <a:xfrm>
            <a:off x="5850576" y="4797630"/>
            <a:ext cx="494805" cy="166255"/>
          </a:xfrm>
          <a:prstGeom prst="roundRect">
            <a:avLst>
              <a:gd name="adj" fmla="val 50000"/>
            </a:avLst>
          </a:prstGeom>
          <a:solidFill>
            <a:srgbClr val="FEF9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0179059-DF4B-C512-50CB-00CF7DDA3BF5}"/>
              </a:ext>
            </a:extLst>
          </p:cNvPr>
          <p:cNvSpPr/>
          <p:nvPr/>
        </p:nvSpPr>
        <p:spPr>
          <a:xfrm>
            <a:off x="1995599" y="5400677"/>
            <a:ext cx="2669010" cy="511974"/>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88C5F6D-1E0B-8CF2-42D0-CC66876829D7}"/>
              </a:ext>
            </a:extLst>
          </p:cNvPr>
          <p:cNvSpPr txBox="1"/>
          <p:nvPr/>
        </p:nvSpPr>
        <p:spPr>
          <a:xfrm>
            <a:off x="627038" y="4880757"/>
            <a:ext cx="5096868" cy="1569660"/>
          </a:xfrm>
          <a:prstGeom prst="rect">
            <a:avLst/>
          </a:prstGeom>
          <a:noFill/>
        </p:spPr>
        <p:txBody>
          <a:bodyPr wrap="square" rtlCol="0">
            <a:spAutoFit/>
          </a:bodyPr>
          <a:lstStyle/>
          <a:p>
            <a:r>
              <a:rPr lang="en-GB" sz="3200">
                <a:latin typeface="Impact" panose="020B0806030902050204" pitchFamily="34" charset="0"/>
              </a:rPr>
              <a:t>THE FOLLOWING REPORT SHARES </a:t>
            </a:r>
            <a:r>
              <a:rPr lang="en-GB" sz="3200">
                <a:solidFill>
                  <a:schemeClr val="bg1"/>
                </a:solidFill>
                <a:latin typeface="Impact" panose="020B0806030902050204" pitchFamily="34" charset="0"/>
              </a:rPr>
              <a:t>OUR TAKEAWAYS </a:t>
            </a:r>
            <a:r>
              <a:rPr lang="en-GB" sz="3200">
                <a:latin typeface="Impact" panose="020B0806030902050204" pitchFamily="34" charset="0"/>
              </a:rPr>
              <a:t>FROM THE TALKS WE ATTENDED…</a:t>
            </a:r>
            <a:endParaRPr lang="en-US" sz="3200">
              <a:latin typeface="Impact" panose="020B0806030902050204" pitchFamily="34" charset="0"/>
            </a:endParaRPr>
          </a:p>
        </p:txBody>
      </p:sp>
      <p:sp>
        <p:nvSpPr>
          <p:cNvPr id="5" name="Rounded Rectangle 4">
            <a:extLst>
              <a:ext uri="{FF2B5EF4-FFF2-40B4-BE49-F238E27FC236}">
                <a16:creationId xmlns:a16="http://schemas.microsoft.com/office/drawing/2014/main" id="{E565544E-A5CA-144C-81D4-30E1CC55B7FF}"/>
              </a:ext>
            </a:extLst>
          </p:cNvPr>
          <p:cNvSpPr/>
          <p:nvPr/>
        </p:nvSpPr>
        <p:spPr>
          <a:xfrm>
            <a:off x="5909953" y="5656664"/>
            <a:ext cx="494805" cy="166255"/>
          </a:xfrm>
          <a:prstGeom prst="roundRect">
            <a:avLst>
              <a:gd name="adj" fmla="val 50000"/>
            </a:avLst>
          </a:prstGeom>
          <a:solidFill>
            <a:srgbClr val="FEF9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049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8358F8-3BB5-9C38-594D-00E79372C22E}"/>
              </a:ext>
            </a:extLst>
          </p:cNvPr>
          <p:cNvSpPr/>
          <p:nvPr/>
        </p:nvSpPr>
        <p:spPr>
          <a:xfrm>
            <a:off x="476494" y="32650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074F21-BEE1-61B9-BA30-D0A9A90E9D20}"/>
              </a:ext>
            </a:extLst>
          </p:cNvPr>
          <p:cNvSpPr txBox="1"/>
          <p:nvPr/>
        </p:nvSpPr>
        <p:spPr>
          <a:xfrm>
            <a:off x="533508" y="3281121"/>
            <a:ext cx="5195908"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IDEA FIRST, FORMATS SECOND</a:t>
            </a:r>
          </a:p>
          <a:p>
            <a:pPr fontAlgn="base"/>
            <a:endParaRPr lang="en-GB" b="1"/>
          </a:p>
          <a:p>
            <a:pPr fontAlgn="base"/>
            <a:r>
              <a:rPr lang="en-GB"/>
              <a:t>Strong stories beat rigid deliverable checklists - great ideas adapt to any platform. </a:t>
            </a:r>
          </a:p>
        </p:txBody>
      </p:sp>
      <p:sp>
        <p:nvSpPr>
          <p:cNvPr id="14" name="Rectangle 13">
            <a:extLst>
              <a:ext uri="{FF2B5EF4-FFF2-40B4-BE49-F238E27FC236}">
                <a16:creationId xmlns:a16="http://schemas.microsoft.com/office/drawing/2014/main" id="{291D064A-C820-F2AD-7B83-39D52C8025F3}"/>
              </a:ext>
            </a:extLst>
          </p:cNvPr>
          <p:cNvSpPr/>
          <p:nvPr/>
        </p:nvSpPr>
        <p:spPr>
          <a:xfrm>
            <a:off x="6038985" y="3265078"/>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0CB8AD-E63E-F098-D25F-BEFBE2328DE9}"/>
              </a:ext>
            </a:extLst>
          </p:cNvPr>
          <p:cNvSpPr txBox="1"/>
          <p:nvPr/>
        </p:nvSpPr>
        <p:spPr>
          <a:xfrm>
            <a:off x="6096000" y="3281121"/>
            <a:ext cx="5195909"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OLD ADS, NEW PLATFORMS</a:t>
            </a:r>
          </a:p>
          <a:p>
            <a:pPr fontAlgn="base"/>
            <a:endParaRPr lang="en-GB" b="1"/>
          </a:p>
          <a:p>
            <a:pPr fontAlgn="base"/>
            <a:r>
              <a:rPr lang="en-GB"/>
              <a:t>Mining classic TV commercials and remixing them for social is a creative gold mine. </a:t>
            </a:r>
          </a:p>
        </p:txBody>
      </p:sp>
      <p:sp>
        <p:nvSpPr>
          <p:cNvPr id="12" name="Rectangle 11">
            <a:extLst>
              <a:ext uri="{FF2B5EF4-FFF2-40B4-BE49-F238E27FC236}">
                <a16:creationId xmlns:a16="http://schemas.microsoft.com/office/drawing/2014/main" id="{1E1721A2-DD12-CB5E-1D33-498CD4B00ECE}"/>
              </a:ext>
            </a:extLst>
          </p:cNvPr>
          <p:cNvSpPr/>
          <p:nvPr/>
        </p:nvSpPr>
        <p:spPr>
          <a:xfrm>
            <a:off x="476493" y="1404190"/>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420233"/>
            <a:ext cx="5252924"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CREATOR &gt; CREW</a:t>
            </a:r>
          </a:p>
          <a:p>
            <a:pPr fontAlgn="base"/>
            <a:endParaRPr lang="en-GB" b="1"/>
          </a:p>
          <a:p>
            <a:pPr fontAlgn="base"/>
            <a:r>
              <a:rPr lang="en-GB"/>
              <a:t>One sharp creator + a good videographer can outperform a £50k, overstaffed production any day.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404190"/>
            <a:ext cx="5252923" cy="54097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420233"/>
            <a:ext cx="5371342"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TRUST THE CREATIVES</a:t>
            </a:r>
          </a:p>
          <a:p>
            <a:pPr fontAlgn="base"/>
            <a:endParaRPr lang="en-GB" b="1"/>
          </a:p>
          <a:p>
            <a:pPr fontAlgn="base"/>
            <a:r>
              <a:rPr lang="en-GB"/>
              <a:t>The best work happens when brands stop dictating every frame and let experts flex their instincts.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109922"/>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158049"/>
            <a:ext cx="10758400"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CONTENT JUNGLE’S BIG BET</a:t>
            </a:r>
          </a:p>
          <a:p>
            <a:pPr fontAlgn="base"/>
            <a:endParaRPr lang="en-GB" b="1"/>
          </a:p>
          <a:p>
            <a:pPr fontAlgn="base"/>
            <a:r>
              <a:rPr lang="en-GB"/>
              <a:t>Build a tight, elite network of videographers, turn it into a production powerhouse, and make it </a:t>
            </a:r>
            <a:r>
              <a:rPr lang="en-GB" i="1"/>
              <a:t>the</a:t>
            </a:r>
            <a:r>
              <a:rPr lang="en-GB"/>
              <a:t> go-to infrastructure for the creator economy. </a:t>
            </a:r>
          </a:p>
        </p:txBody>
      </p:sp>
      <p:sp>
        <p:nvSpPr>
          <p:cNvPr id="8" name="Rounded Rectangle 7">
            <a:extLst>
              <a:ext uri="{FF2B5EF4-FFF2-40B4-BE49-F238E27FC236}">
                <a16:creationId xmlns:a16="http://schemas.microsoft.com/office/drawing/2014/main" id="{1A3A7BD3-CF4E-184F-F367-A09D1FE5327C}"/>
              </a:ext>
            </a:extLst>
          </p:cNvPr>
          <p:cNvSpPr/>
          <p:nvPr/>
        </p:nvSpPr>
        <p:spPr>
          <a:xfrm>
            <a:off x="7264400" y="6380083"/>
            <a:ext cx="47752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8 </a:t>
            </a:r>
            <a:r>
              <a:rPr lang="en-GB" sz="1200">
                <a:solidFill>
                  <a:schemeClr val="bg1"/>
                </a:solidFill>
                <a:latin typeface="Aptos" panose="020B0004020202020204" pitchFamily="34" charset="0"/>
              </a:rPr>
              <a:t>Create like a creator: How content production is changing</a:t>
            </a:r>
            <a:endParaRPr lang="en-US" sz="1200">
              <a:latin typeface="Aptos" panose="020B0004020202020204" pitchFamily="34" charset="0"/>
            </a:endParaRPr>
          </a:p>
        </p:txBody>
      </p:sp>
    </p:spTree>
    <p:extLst>
      <p:ext uri="{BB962C8B-B14F-4D97-AF65-F5344CB8AC3E}">
        <p14:creationId xmlns:p14="http://schemas.microsoft.com/office/powerpoint/2010/main" val="2654915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AD229-233B-521C-84B6-EA6F26057A04}"/>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No.9</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41563E63-33C4-5E8F-B7FF-232A5BB154AD}"/>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WHAT HAPPENED TO GRASSROOTS CREATIVITY? </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91968939-5AB3-3267-0F9A-768A13418B52}"/>
              </a:ext>
            </a:extLst>
          </p:cNvPr>
          <p:cNvSpPr txBox="1"/>
          <p:nvPr/>
        </p:nvSpPr>
        <p:spPr>
          <a:xfrm>
            <a:off x="308919" y="5804380"/>
            <a:ext cx="6027713" cy="369332"/>
          </a:xfrm>
          <a:prstGeom prst="rect">
            <a:avLst/>
          </a:prstGeom>
          <a:noFill/>
        </p:spPr>
        <p:txBody>
          <a:bodyPr wrap="square" rtlCol="0">
            <a:spAutoFit/>
            <a:scene3d>
              <a:camera prst="orthographicFront">
                <a:rot lat="0" lon="0" rev="0"/>
              </a:camera>
              <a:lightRig rig="threePt" dir="t"/>
            </a:scene3d>
          </a:bodyPr>
          <a:lstStyle/>
          <a:p>
            <a:r>
              <a:rPr lang="en-GB"/>
              <a:t>Sophie Booth, </a:t>
            </a:r>
            <a:r>
              <a:rPr lang="en-GB" err="1"/>
              <a:t>Brainlabs</a:t>
            </a:r>
            <a:r>
              <a:rPr lang="en-GB"/>
              <a:t> </a:t>
            </a:r>
            <a:endParaRPr lang="en-US" sz="2800">
              <a:latin typeface="Aptos Black" panose="020B0004020202020204" pitchFamily="34" charset="0"/>
            </a:endParaRPr>
          </a:p>
        </p:txBody>
      </p:sp>
    </p:spTree>
    <p:extLst>
      <p:ext uri="{BB962C8B-B14F-4D97-AF65-F5344CB8AC3E}">
        <p14:creationId xmlns:p14="http://schemas.microsoft.com/office/powerpoint/2010/main" val="1360734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87B0185-28C3-4689-89E1-31ADE8B2437F}"/>
              </a:ext>
            </a:extLst>
          </p:cNvPr>
          <p:cNvSpPr txBox="1"/>
          <p:nvPr/>
        </p:nvSpPr>
        <p:spPr>
          <a:xfrm>
            <a:off x="627037" y="1532527"/>
            <a:ext cx="5581257" cy="4801314"/>
          </a:xfrm>
          <a:prstGeom prst="rect">
            <a:avLst/>
          </a:prstGeom>
          <a:noFill/>
        </p:spPr>
        <p:txBody>
          <a:bodyPr wrap="square" rtlCol="0">
            <a:spAutoFit/>
          </a:bodyPr>
          <a:lstStyle/>
          <a:p>
            <a:pPr fontAlgn="base"/>
            <a:r>
              <a:rPr lang="en-GB"/>
              <a:t>Sophie Booth explored how marketing has gradually shifted away from grassroots creativity towards what she described as the "Big Creative Era" dominated by celebrity partnerships and large-scale campaigns. Her argument was not that community-led marketing has become less effective, but that it has become harder to measure and therefore harder to justify in organisations increasingly focused on short-term performance metrics. </a:t>
            </a:r>
          </a:p>
          <a:p>
            <a:pPr fontAlgn="base"/>
            <a:endParaRPr lang="en-GB"/>
          </a:p>
          <a:p>
            <a:pPr fontAlgn="base"/>
            <a:r>
              <a:rPr lang="en-GB"/>
              <a:t>Using campaigns such as Nike's </a:t>
            </a:r>
            <a:r>
              <a:rPr lang="en-GB" i="1"/>
              <a:t>Nothing Beats a Londoner</a:t>
            </a:r>
            <a:r>
              <a:rPr lang="en-GB"/>
              <a:t> as examples, Booth argued that some of the most culturally influential campaigns are rooted in real communities, local insight and authentic participation. She also examined the rise of creator marketing, suggesting that creators initially succeeded because they offered both authenticity and measurable results. </a:t>
            </a:r>
          </a:p>
        </p:txBody>
      </p:sp>
      <p:sp>
        <p:nvSpPr>
          <p:cNvPr id="2" name="TextBox 1">
            <a:extLst>
              <a:ext uri="{FF2B5EF4-FFF2-40B4-BE49-F238E27FC236}">
                <a16:creationId xmlns:a16="http://schemas.microsoft.com/office/drawing/2014/main" id="{D46A1689-66D4-825B-6C78-0104F7C22082}"/>
              </a:ext>
            </a:extLst>
          </p:cNvPr>
          <p:cNvSpPr txBox="1"/>
          <p:nvPr/>
        </p:nvSpPr>
        <p:spPr>
          <a:xfrm>
            <a:off x="6482406" y="1532527"/>
            <a:ext cx="5196248" cy="1200329"/>
          </a:xfrm>
          <a:prstGeom prst="rect">
            <a:avLst/>
          </a:prstGeom>
          <a:noFill/>
        </p:spPr>
        <p:txBody>
          <a:bodyPr wrap="square" rtlCol="0">
            <a:spAutoFit/>
          </a:bodyPr>
          <a:lstStyle/>
          <a:p>
            <a:pPr fontAlgn="base"/>
            <a:r>
              <a:rPr lang="en-GB"/>
              <a:t>However, she warned that as creators become more scripted and commercialised, the industry risks recreating the same problems that caused grassroots creativity to decline. </a:t>
            </a:r>
          </a:p>
        </p:txBody>
      </p:sp>
      <p:sp>
        <p:nvSpPr>
          <p:cNvPr id="5" name="Rounded Rectangle 4">
            <a:extLst>
              <a:ext uri="{FF2B5EF4-FFF2-40B4-BE49-F238E27FC236}">
                <a16:creationId xmlns:a16="http://schemas.microsoft.com/office/drawing/2014/main" id="{5A79D7CA-D4DC-D9CD-D961-1A5CA1413068}"/>
              </a:ext>
            </a:extLst>
          </p:cNvPr>
          <p:cNvSpPr/>
          <p:nvPr/>
        </p:nvSpPr>
        <p:spPr>
          <a:xfrm>
            <a:off x="8394700" y="6380083"/>
            <a:ext cx="36449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9 </a:t>
            </a:r>
            <a:r>
              <a:rPr lang="en-GB" sz="1200">
                <a:solidFill>
                  <a:schemeClr val="bg1"/>
                </a:solidFill>
                <a:latin typeface="Aptos" panose="020B0004020202020204" pitchFamily="34" charset="0"/>
              </a:rPr>
              <a:t>What happened to grassroots creativity?</a:t>
            </a:r>
            <a:endParaRPr lang="en-US" sz="1200">
              <a:latin typeface="Aptos" panose="020B0004020202020204" pitchFamily="34" charset="0"/>
            </a:endParaRPr>
          </a:p>
        </p:txBody>
      </p:sp>
      <p:pic>
        <p:nvPicPr>
          <p:cNvPr id="6" name="Picture 5">
            <a:extLst>
              <a:ext uri="{FF2B5EF4-FFF2-40B4-BE49-F238E27FC236}">
                <a16:creationId xmlns:a16="http://schemas.microsoft.com/office/drawing/2014/main" id="{B685ACDE-98A5-F5B0-9873-4F28E0D9415F}"/>
              </a:ext>
            </a:extLst>
          </p:cNvPr>
          <p:cNvPicPr>
            <a:picLocks noChangeAspect="1"/>
          </p:cNvPicPr>
          <p:nvPr/>
        </p:nvPicPr>
        <p:blipFill>
          <a:blip r:embed="rId4"/>
          <a:srcRect t="15854" b="8662"/>
          <a:stretch>
            <a:fillRect/>
          </a:stretch>
        </p:blipFill>
        <p:spPr>
          <a:xfrm>
            <a:off x="6482406" y="2844800"/>
            <a:ext cx="4973217" cy="3324790"/>
          </a:xfrm>
          <a:prstGeom prst="rect">
            <a:avLst/>
          </a:prstGeom>
        </p:spPr>
      </p:pic>
    </p:spTree>
    <p:extLst>
      <p:ext uri="{BB962C8B-B14F-4D97-AF65-F5344CB8AC3E}">
        <p14:creationId xmlns:p14="http://schemas.microsoft.com/office/powerpoint/2010/main" val="3336803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8358F8-3BB5-9C38-594D-00E79372C22E}"/>
              </a:ext>
            </a:extLst>
          </p:cNvPr>
          <p:cNvSpPr/>
          <p:nvPr/>
        </p:nvSpPr>
        <p:spPr>
          <a:xfrm>
            <a:off x="476494" y="3265078"/>
            <a:ext cx="5252922" cy="880028"/>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074F21-BEE1-61B9-BA30-D0A9A90E9D20}"/>
              </a:ext>
            </a:extLst>
          </p:cNvPr>
          <p:cNvSpPr txBox="1"/>
          <p:nvPr/>
        </p:nvSpPr>
        <p:spPr>
          <a:xfrm>
            <a:off x="533508" y="3281121"/>
            <a:ext cx="5195908" cy="166199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CREATORS SUCCEEDED WHERE BRANDS STRUGGLED </a:t>
            </a:r>
          </a:p>
          <a:p>
            <a:pPr fontAlgn="base"/>
            <a:br>
              <a:rPr lang="en-GB"/>
            </a:br>
            <a:r>
              <a:rPr lang="en-GB"/>
              <a:t>Creator marketing combined community credibility with measurable performance.  </a:t>
            </a:r>
          </a:p>
        </p:txBody>
      </p:sp>
      <p:sp>
        <p:nvSpPr>
          <p:cNvPr id="14" name="Rectangle 13">
            <a:extLst>
              <a:ext uri="{FF2B5EF4-FFF2-40B4-BE49-F238E27FC236}">
                <a16:creationId xmlns:a16="http://schemas.microsoft.com/office/drawing/2014/main" id="{291D064A-C820-F2AD-7B83-39D52C8025F3}"/>
              </a:ext>
            </a:extLst>
          </p:cNvPr>
          <p:cNvSpPr/>
          <p:nvPr/>
        </p:nvSpPr>
        <p:spPr>
          <a:xfrm>
            <a:off x="6038985" y="3265077"/>
            <a:ext cx="5252923" cy="880027"/>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1721A2-DD12-CB5E-1D33-498CD4B00ECE}"/>
              </a:ext>
            </a:extLst>
          </p:cNvPr>
          <p:cNvSpPr/>
          <p:nvPr/>
        </p:nvSpPr>
        <p:spPr>
          <a:xfrm>
            <a:off x="476493" y="1500442"/>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516485"/>
            <a:ext cx="5252924"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COMMUNITY STILL BEATS CELEBRITY </a:t>
            </a:r>
          </a:p>
          <a:p>
            <a:pPr fontAlgn="base"/>
            <a:br>
              <a:rPr lang="en-GB"/>
            </a:br>
            <a:r>
              <a:rPr lang="en-GB"/>
              <a:t>Grassroots marketing hasn't become less effective—it has become harder to measure.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500442"/>
            <a:ext cx="5252923" cy="54097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516485"/>
            <a:ext cx="5371342"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PREDICTABILITY IS KILLING ORIGINALITY </a:t>
            </a:r>
          </a:p>
          <a:p>
            <a:pPr fontAlgn="base"/>
            <a:br>
              <a:rPr lang="en-GB"/>
            </a:br>
            <a:r>
              <a:rPr lang="en-GB"/>
              <a:t>Brands increasingly favour celebrity partnerships because they provide safer, more predictable outcomes.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109922"/>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158049"/>
            <a:ext cx="10758400" cy="101566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CULTURE FIRST, CREATORS SECOND </a:t>
            </a:r>
          </a:p>
          <a:p>
            <a:pPr fontAlgn="base"/>
            <a:br>
              <a:rPr lang="en-GB"/>
            </a:br>
            <a:r>
              <a:rPr lang="en-GB"/>
              <a:t>Brands should start with communities and cultural insight before selecting talent.  </a:t>
            </a:r>
          </a:p>
        </p:txBody>
      </p:sp>
      <p:sp>
        <p:nvSpPr>
          <p:cNvPr id="15" name="TextBox 14">
            <a:extLst>
              <a:ext uri="{FF2B5EF4-FFF2-40B4-BE49-F238E27FC236}">
                <a16:creationId xmlns:a16="http://schemas.microsoft.com/office/drawing/2014/main" id="{CD0CB8AD-E63E-F098-D25F-BEFBE2328DE9}"/>
              </a:ext>
            </a:extLst>
          </p:cNvPr>
          <p:cNvSpPr txBox="1"/>
          <p:nvPr/>
        </p:nvSpPr>
        <p:spPr>
          <a:xfrm>
            <a:off x="6096000" y="3281121"/>
            <a:ext cx="5195909" cy="166199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OVER-MANAGING CREATORS DESTROYS VALUE </a:t>
            </a:r>
          </a:p>
          <a:p>
            <a:pPr fontAlgn="base"/>
            <a:br>
              <a:rPr lang="en-GB"/>
            </a:br>
            <a:r>
              <a:rPr lang="en-GB"/>
              <a:t>The more controlled creators become, the less authentic they feel.  </a:t>
            </a:r>
          </a:p>
        </p:txBody>
      </p:sp>
      <p:sp>
        <p:nvSpPr>
          <p:cNvPr id="8" name="Rounded Rectangle 7">
            <a:extLst>
              <a:ext uri="{FF2B5EF4-FFF2-40B4-BE49-F238E27FC236}">
                <a16:creationId xmlns:a16="http://schemas.microsoft.com/office/drawing/2014/main" id="{1273B7B6-4077-8636-6900-181DAF16B4D2}"/>
              </a:ext>
            </a:extLst>
          </p:cNvPr>
          <p:cNvSpPr/>
          <p:nvPr/>
        </p:nvSpPr>
        <p:spPr>
          <a:xfrm>
            <a:off x="8394700" y="6380083"/>
            <a:ext cx="36449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9 </a:t>
            </a:r>
            <a:r>
              <a:rPr lang="en-GB" sz="1200">
                <a:solidFill>
                  <a:schemeClr val="bg1"/>
                </a:solidFill>
                <a:latin typeface="Aptos" panose="020B0004020202020204" pitchFamily="34" charset="0"/>
              </a:rPr>
              <a:t>What happened to grassroots creativity?</a:t>
            </a:r>
            <a:endParaRPr lang="en-US" sz="1200">
              <a:latin typeface="Aptos" panose="020B0004020202020204" pitchFamily="34" charset="0"/>
            </a:endParaRPr>
          </a:p>
        </p:txBody>
      </p:sp>
    </p:spTree>
    <p:extLst>
      <p:ext uri="{BB962C8B-B14F-4D97-AF65-F5344CB8AC3E}">
        <p14:creationId xmlns:p14="http://schemas.microsoft.com/office/powerpoint/2010/main" val="910589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AD229-233B-521C-84B6-EA6F26057A04}"/>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No.10</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41563E63-33C4-5E8F-B7FF-232A5BB154AD}"/>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BOSH: A CREATOR TAKEAWAY WITH BIG JOHN</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91968939-5AB3-3267-0F9A-768A13418B52}"/>
              </a:ext>
            </a:extLst>
          </p:cNvPr>
          <p:cNvSpPr txBox="1"/>
          <p:nvPr/>
        </p:nvSpPr>
        <p:spPr>
          <a:xfrm>
            <a:off x="308919" y="5804380"/>
            <a:ext cx="6027713" cy="369332"/>
          </a:xfrm>
          <a:prstGeom prst="rect">
            <a:avLst/>
          </a:prstGeom>
          <a:noFill/>
        </p:spPr>
        <p:txBody>
          <a:bodyPr wrap="square" rtlCol="0">
            <a:spAutoFit/>
            <a:scene3d>
              <a:camera prst="orthographicFront">
                <a:rot lat="0" lon="0" rev="0"/>
              </a:camera>
              <a:lightRig rig="threePt" dir="t"/>
            </a:scene3d>
          </a:bodyPr>
          <a:lstStyle/>
          <a:p>
            <a:r>
              <a:rPr lang="en-GB">
                <a:latin typeface="Aptos" panose="020B0004020202020204" pitchFamily="34" charset="0"/>
              </a:rPr>
              <a:t>Big John</a:t>
            </a:r>
            <a:endParaRPr lang="en-US">
              <a:latin typeface="Aptos" panose="020B0004020202020204" pitchFamily="34" charset="0"/>
            </a:endParaRPr>
          </a:p>
        </p:txBody>
      </p:sp>
    </p:spTree>
    <p:extLst>
      <p:ext uri="{BB962C8B-B14F-4D97-AF65-F5344CB8AC3E}">
        <p14:creationId xmlns:p14="http://schemas.microsoft.com/office/powerpoint/2010/main" val="2546082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87B0185-28C3-4689-89E1-31ADE8B2437F}"/>
              </a:ext>
            </a:extLst>
          </p:cNvPr>
          <p:cNvSpPr txBox="1"/>
          <p:nvPr/>
        </p:nvSpPr>
        <p:spPr>
          <a:xfrm>
            <a:off x="627037" y="1532527"/>
            <a:ext cx="5581257" cy="4247317"/>
          </a:xfrm>
          <a:prstGeom prst="rect">
            <a:avLst/>
          </a:prstGeom>
          <a:noFill/>
        </p:spPr>
        <p:txBody>
          <a:bodyPr wrap="square" rtlCol="0">
            <a:spAutoFit/>
          </a:bodyPr>
          <a:lstStyle/>
          <a:p>
            <a:pPr fontAlgn="base"/>
            <a:r>
              <a:rPr lang="en-GB"/>
              <a:t>Big John shared the story behind his rise from posting everyday content about takeaways and daily life to becoming one of the UK's most recognisable social media personalities. Unlike many creator success stories, his growth was not built on sophisticated content strategies or high production values, but on consistency, relatability and genuine personality. </a:t>
            </a:r>
          </a:p>
          <a:p>
            <a:pPr fontAlgn="base"/>
            <a:endParaRPr lang="en-GB"/>
          </a:p>
          <a:p>
            <a:pPr fontAlgn="base"/>
            <a:r>
              <a:rPr lang="en-GB"/>
              <a:t>A recurring theme throughout the discussion was that audiences connect with creators because they feel familiar. Big John's community helped shape many aspects of his personal brand, including his famous catchphrases, demonstrating how creator identities are often co-created rather than carefully manufactured.</a:t>
            </a:r>
          </a:p>
        </p:txBody>
      </p:sp>
      <p:sp>
        <p:nvSpPr>
          <p:cNvPr id="5" name="TextBox 4">
            <a:extLst>
              <a:ext uri="{FF2B5EF4-FFF2-40B4-BE49-F238E27FC236}">
                <a16:creationId xmlns:a16="http://schemas.microsoft.com/office/drawing/2014/main" id="{E284B5F0-F86E-8D0A-45E2-6316F12F53B6}"/>
              </a:ext>
            </a:extLst>
          </p:cNvPr>
          <p:cNvSpPr txBox="1"/>
          <p:nvPr/>
        </p:nvSpPr>
        <p:spPr>
          <a:xfrm>
            <a:off x="6482406" y="1532527"/>
            <a:ext cx="5196248" cy="923330"/>
          </a:xfrm>
          <a:prstGeom prst="rect">
            <a:avLst/>
          </a:prstGeom>
          <a:noFill/>
        </p:spPr>
        <p:txBody>
          <a:bodyPr wrap="square" rtlCol="0">
            <a:spAutoFit/>
          </a:bodyPr>
          <a:lstStyle/>
          <a:p>
            <a:pPr fontAlgn="base"/>
            <a:r>
              <a:rPr lang="en-GB"/>
              <a:t>The session served as a reminder that authenticity remains one of the most powerful forces in modern content. </a:t>
            </a:r>
          </a:p>
        </p:txBody>
      </p:sp>
      <p:sp>
        <p:nvSpPr>
          <p:cNvPr id="6" name="Rounded Rectangle 5">
            <a:extLst>
              <a:ext uri="{FF2B5EF4-FFF2-40B4-BE49-F238E27FC236}">
                <a16:creationId xmlns:a16="http://schemas.microsoft.com/office/drawing/2014/main" id="{C9E1EF63-3807-61FE-B063-A03C05C43256}"/>
              </a:ext>
            </a:extLst>
          </p:cNvPr>
          <p:cNvSpPr/>
          <p:nvPr/>
        </p:nvSpPr>
        <p:spPr>
          <a:xfrm>
            <a:off x="8255000" y="6380083"/>
            <a:ext cx="37846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10 </a:t>
            </a:r>
            <a:r>
              <a:rPr lang="en-GB" sz="1200">
                <a:solidFill>
                  <a:schemeClr val="bg1"/>
                </a:solidFill>
                <a:latin typeface="Aptos" panose="020B0004020202020204" pitchFamily="34" charset="0"/>
              </a:rPr>
              <a:t>Bosh: A creative takeaway with Big John</a:t>
            </a:r>
            <a:endParaRPr lang="en-US" sz="1200">
              <a:latin typeface="Aptos" panose="020B0004020202020204" pitchFamily="34" charset="0"/>
            </a:endParaRPr>
          </a:p>
        </p:txBody>
      </p:sp>
      <p:pic>
        <p:nvPicPr>
          <p:cNvPr id="2" name="Picture 1">
            <a:extLst>
              <a:ext uri="{FF2B5EF4-FFF2-40B4-BE49-F238E27FC236}">
                <a16:creationId xmlns:a16="http://schemas.microsoft.com/office/drawing/2014/main" id="{42650B7A-124B-CF33-5982-9CC7F8FD2627}"/>
              </a:ext>
            </a:extLst>
          </p:cNvPr>
          <p:cNvPicPr>
            <a:picLocks noChangeAspect="1"/>
          </p:cNvPicPr>
          <p:nvPr/>
        </p:nvPicPr>
        <p:blipFill>
          <a:blip r:embed="rId4"/>
          <a:srcRect t="12962" b="12958"/>
          <a:stretch>
            <a:fillRect/>
          </a:stretch>
        </p:blipFill>
        <p:spPr>
          <a:xfrm>
            <a:off x="6482406" y="2679700"/>
            <a:ext cx="5082557" cy="3440586"/>
          </a:xfrm>
          <a:prstGeom prst="rect">
            <a:avLst/>
          </a:prstGeom>
        </p:spPr>
      </p:pic>
    </p:spTree>
    <p:extLst>
      <p:ext uri="{BB962C8B-B14F-4D97-AF65-F5344CB8AC3E}">
        <p14:creationId xmlns:p14="http://schemas.microsoft.com/office/powerpoint/2010/main" val="203317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8358F8-3BB5-9C38-594D-00E79372C22E}"/>
              </a:ext>
            </a:extLst>
          </p:cNvPr>
          <p:cNvSpPr/>
          <p:nvPr/>
        </p:nvSpPr>
        <p:spPr>
          <a:xfrm>
            <a:off x="476494" y="32650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1721A2-DD12-CB5E-1D33-498CD4B00ECE}"/>
              </a:ext>
            </a:extLst>
          </p:cNvPr>
          <p:cNvSpPr/>
          <p:nvPr/>
        </p:nvSpPr>
        <p:spPr>
          <a:xfrm>
            <a:off x="476493" y="1500442"/>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516485"/>
            <a:ext cx="5252924"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PEOPLE FOLLOW PEOPLE, NOT CONTENT </a:t>
            </a:r>
          </a:p>
          <a:p>
            <a:pPr fontAlgn="base"/>
            <a:br>
              <a:rPr lang="en-GB"/>
            </a:br>
            <a:r>
              <a:rPr lang="en-GB"/>
              <a:t>Relatability remains one of the strongest drivers of creator success.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500442"/>
            <a:ext cx="5252923" cy="54097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516485"/>
            <a:ext cx="5371342"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COMMUNITIES BUILD CREATOR BRANDS </a:t>
            </a:r>
          </a:p>
          <a:p>
            <a:pPr fontAlgn="base"/>
            <a:br>
              <a:rPr lang="en-GB"/>
            </a:br>
            <a:r>
              <a:rPr lang="en-GB"/>
              <a:t>The most successful creator identities are shaped alongside audiences.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109922"/>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158049"/>
            <a:ext cx="10758400" cy="101566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GROWTH CREATES AUTHENTICITY RISK </a:t>
            </a:r>
          </a:p>
          <a:p>
            <a:pPr fontAlgn="base"/>
            <a:br>
              <a:rPr lang="en-GB"/>
            </a:br>
            <a:r>
              <a:rPr lang="en-GB"/>
              <a:t>The challenge isn't becoming successful—it's staying believable afterwards. </a:t>
            </a:r>
          </a:p>
        </p:txBody>
      </p:sp>
      <p:sp>
        <p:nvSpPr>
          <p:cNvPr id="6" name="TextBox 5">
            <a:extLst>
              <a:ext uri="{FF2B5EF4-FFF2-40B4-BE49-F238E27FC236}">
                <a16:creationId xmlns:a16="http://schemas.microsoft.com/office/drawing/2014/main" id="{F6074F21-BEE1-61B9-BA30-D0A9A90E9D20}"/>
              </a:ext>
            </a:extLst>
          </p:cNvPr>
          <p:cNvSpPr txBox="1"/>
          <p:nvPr/>
        </p:nvSpPr>
        <p:spPr>
          <a:xfrm>
            <a:off x="533508" y="3281121"/>
            <a:ext cx="5195908"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CONSISTENCY BEATS PERFECTION </a:t>
            </a:r>
          </a:p>
          <a:p>
            <a:pPr fontAlgn="base"/>
            <a:br>
              <a:rPr lang="en-GB"/>
            </a:br>
            <a:r>
              <a:rPr lang="en-GB"/>
              <a:t>Frequent, authentic content often outperforms heavily optimised strategies.  </a:t>
            </a:r>
          </a:p>
        </p:txBody>
      </p:sp>
      <p:sp>
        <p:nvSpPr>
          <p:cNvPr id="8" name="Rectangle 7">
            <a:extLst>
              <a:ext uri="{FF2B5EF4-FFF2-40B4-BE49-F238E27FC236}">
                <a16:creationId xmlns:a16="http://schemas.microsoft.com/office/drawing/2014/main" id="{84D6C107-CD42-5B08-8C04-3C0AC96D750B}"/>
              </a:ext>
            </a:extLst>
          </p:cNvPr>
          <p:cNvSpPr/>
          <p:nvPr/>
        </p:nvSpPr>
        <p:spPr>
          <a:xfrm>
            <a:off x="6043105" y="32650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3372E3-BD51-2D02-2F3C-454A3698C23A}"/>
              </a:ext>
            </a:extLst>
          </p:cNvPr>
          <p:cNvSpPr txBox="1"/>
          <p:nvPr/>
        </p:nvSpPr>
        <p:spPr>
          <a:xfrm>
            <a:off x="6100119" y="3281121"/>
            <a:ext cx="5195908"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SIMPLE WINS </a:t>
            </a:r>
          </a:p>
          <a:p>
            <a:pPr fontAlgn="base"/>
            <a:br>
              <a:rPr lang="en-GB"/>
            </a:br>
            <a:r>
              <a:rPr lang="en-GB"/>
              <a:t>Personality and familiarity matter more than production value.  </a:t>
            </a:r>
            <a:br>
              <a:rPr lang="en-GB"/>
            </a:br>
            <a:endParaRPr lang="en-GB"/>
          </a:p>
        </p:txBody>
      </p:sp>
      <p:sp>
        <p:nvSpPr>
          <p:cNvPr id="18" name="Rounded Rectangle 17">
            <a:extLst>
              <a:ext uri="{FF2B5EF4-FFF2-40B4-BE49-F238E27FC236}">
                <a16:creationId xmlns:a16="http://schemas.microsoft.com/office/drawing/2014/main" id="{75D223AA-9C57-31BC-DD16-FD5C8924B87E}"/>
              </a:ext>
            </a:extLst>
          </p:cNvPr>
          <p:cNvSpPr/>
          <p:nvPr/>
        </p:nvSpPr>
        <p:spPr>
          <a:xfrm>
            <a:off x="8255000" y="6380083"/>
            <a:ext cx="37846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10 </a:t>
            </a:r>
            <a:r>
              <a:rPr lang="en-GB" sz="1200">
                <a:solidFill>
                  <a:schemeClr val="bg1"/>
                </a:solidFill>
                <a:latin typeface="Aptos" panose="020B0004020202020204" pitchFamily="34" charset="0"/>
              </a:rPr>
              <a:t>Bosh: A creative takeaway with Big John</a:t>
            </a:r>
            <a:endParaRPr lang="en-US" sz="1200">
              <a:latin typeface="Aptos" panose="020B0004020202020204" pitchFamily="34" charset="0"/>
            </a:endParaRPr>
          </a:p>
        </p:txBody>
      </p:sp>
    </p:spTree>
    <p:extLst>
      <p:ext uri="{BB962C8B-B14F-4D97-AF65-F5344CB8AC3E}">
        <p14:creationId xmlns:p14="http://schemas.microsoft.com/office/powerpoint/2010/main" val="183122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AD229-233B-521C-84B6-EA6F26057A04}"/>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No.11</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41563E63-33C4-5E8F-B7FF-232A5BB154AD}"/>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SCALING YOUR SOCIALS &amp; PERSONA BRAND</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91968939-5AB3-3267-0F9A-768A13418B52}"/>
              </a:ext>
            </a:extLst>
          </p:cNvPr>
          <p:cNvSpPr txBox="1"/>
          <p:nvPr/>
        </p:nvSpPr>
        <p:spPr>
          <a:xfrm>
            <a:off x="308919" y="5804380"/>
            <a:ext cx="6027713" cy="646331"/>
          </a:xfrm>
          <a:prstGeom prst="rect">
            <a:avLst/>
          </a:prstGeom>
          <a:noFill/>
        </p:spPr>
        <p:txBody>
          <a:bodyPr wrap="square" rtlCol="0">
            <a:spAutoFit/>
            <a:scene3d>
              <a:camera prst="orthographicFront">
                <a:rot lat="0" lon="0" rev="0"/>
              </a:camera>
              <a:lightRig rig="threePt" dir="t"/>
            </a:scene3d>
          </a:bodyPr>
          <a:lstStyle/>
          <a:p>
            <a:r>
              <a:rPr lang="en-GB"/>
              <a:t>Chris Donnelly, </a:t>
            </a:r>
            <a:r>
              <a:rPr lang="en-GB" i="1"/>
              <a:t>Co-Founder of Searchable and “Global Top Voice on </a:t>
            </a:r>
            <a:r>
              <a:rPr lang="en-GB" i="1" err="1"/>
              <a:t>Linkedin</a:t>
            </a:r>
            <a:r>
              <a:rPr lang="en-GB" i="1"/>
              <a:t>”  </a:t>
            </a:r>
            <a:endParaRPr lang="en-US" i="1">
              <a:latin typeface="Aptos" panose="020B0004020202020204" pitchFamily="34" charset="0"/>
            </a:endParaRPr>
          </a:p>
        </p:txBody>
      </p:sp>
    </p:spTree>
    <p:extLst>
      <p:ext uri="{BB962C8B-B14F-4D97-AF65-F5344CB8AC3E}">
        <p14:creationId xmlns:p14="http://schemas.microsoft.com/office/powerpoint/2010/main" val="1763376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87B0185-28C3-4689-89E1-31ADE8B2437F}"/>
              </a:ext>
            </a:extLst>
          </p:cNvPr>
          <p:cNvSpPr txBox="1"/>
          <p:nvPr/>
        </p:nvSpPr>
        <p:spPr>
          <a:xfrm>
            <a:off x="627037" y="1532527"/>
            <a:ext cx="5581257" cy="4801314"/>
          </a:xfrm>
          <a:prstGeom prst="rect">
            <a:avLst/>
          </a:prstGeom>
          <a:noFill/>
        </p:spPr>
        <p:txBody>
          <a:bodyPr wrap="square" rtlCol="0">
            <a:spAutoFit/>
          </a:bodyPr>
          <a:lstStyle/>
          <a:p>
            <a:pPr fontAlgn="base"/>
            <a:r>
              <a:rPr lang="en-GB"/>
              <a:t>Chris Donnelly shared lessons from building multiple businesses alongside one of the UK's most influential founder-led personal brands. The discussion focused on how founders can use content and personal branding to create long-term business value rather than simply generating visibility. </a:t>
            </a:r>
          </a:p>
          <a:p>
            <a:pPr fontAlgn="base"/>
            <a:endParaRPr lang="en-GB"/>
          </a:p>
          <a:p>
            <a:pPr fontAlgn="base"/>
            <a:r>
              <a:rPr lang="en-GB"/>
              <a:t>A key theme was the distinction between fame and influence. Donnelly argued that audience relevance matters far more than audience size and that founders should focus on influencing the people most likely to become customers, partners or advocates.</a:t>
            </a:r>
          </a:p>
          <a:p>
            <a:pPr fontAlgn="base"/>
            <a:endParaRPr lang="en-GB"/>
          </a:p>
          <a:p>
            <a:pPr fontAlgn="base"/>
            <a:r>
              <a:rPr lang="en-GB"/>
              <a:t>The session also explored the rise of AI-powered search and the growing importance of Answer Engine Optimisation (AEO), highlighting how discoverability is changing in an AI-first world. </a:t>
            </a:r>
          </a:p>
        </p:txBody>
      </p:sp>
      <p:sp>
        <p:nvSpPr>
          <p:cNvPr id="2" name="Rounded Rectangle 1">
            <a:extLst>
              <a:ext uri="{FF2B5EF4-FFF2-40B4-BE49-F238E27FC236}">
                <a16:creationId xmlns:a16="http://schemas.microsoft.com/office/drawing/2014/main" id="{BB89F094-7766-E0A9-B929-27F14C437A77}"/>
              </a:ext>
            </a:extLst>
          </p:cNvPr>
          <p:cNvSpPr/>
          <p:nvPr/>
        </p:nvSpPr>
        <p:spPr>
          <a:xfrm>
            <a:off x="8470900" y="6380083"/>
            <a:ext cx="35687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11 </a:t>
            </a:r>
            <a:r>
              <a:rPr lang="en-GB" sz="1200">
                <a:solidFill>
                  <a:schemeClr val="bg1"/>
                </a:solidFill>
                <a:latin typeface="Aptos" panose="020B0004020202020204" pitchFamily="34" charset="0"/>
              </a:rPr>
              <a:t>Shaping your socials &amp; persona brand</a:t>
            </a:r>
            <a:endParaRPr lang="en-US" sz="1200">
              <a:latin typeface="Aptos" panose="020B0004020202020204" pitchFamily="34" charset="0"/>
            </a:endParaRPr>
          </a:p>
        </p:txBody>
      </p:sp>
      <p:pic>
        <p:nvPicPr>
          <p:cNvPr id="6" name="Picture 5">
            <a:extLst>
              <a:ext uri="{FF2B5EF4-FFF2-40B4-BE49-F238E27FC236}">
                <a16:creationId xmlns:a16="http://schemas.microsoft.com/office/drawing/2014/main" id="{0BFDEC06-E7AB-3116-6028-460B453F03E8}"/>
              </a:ext>
            </a:extLst>
          </p:cNvPr>
          <p:cNvPicPr>
            <a:picLocks noChangeAspect="1"/>
          </p:cNvPicPr>
          <p:nvPr/>
        </p:nvPicPr>
        <p:blipFill>
          <a:blip r:embed="rId4"/>
          <a:srcRect l="2774" t="39820" r="-504" b="30270"/>
          <a:stretch>
            <a:fillRect/>
          </a:stretch>
        </p:blipFill>
        <p:spPr>
          <a:xfrm>
            <a:off x="6435467" y="1629375"/>
            <a:ext cx="5756533" cy="3145825"/>
          </a:xfrm>
          <a:prstGeom prst="rect">
            <a:avLst/>
          </a:prstGeom>
        </p:spPr>
      </p:pic>
    </p:spTree>
    <p:extLst>
      <p:ext uri="{BB962C8B-B14F-4D97-AF65-F5344CB8AC3E}">
        <p14:creationId xmlns:p14="http://schemas.microsoft.com/office/powerpoint/2010/main" val="1722471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8358F8-3BB5-9C38-594D-00E79372C22E}"/>
              </a:ext>
            </a:extLst>
          </p:cNvPr>
          <p:cNvSpPr/>
          <p:nvPr/>
        </p:nvSpPr>
        <p:spPr>
          <a:xfrm>
            <a:off x="476494" y="32650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1721A2-DD12-CB5E-1D33-498CD4B00ECE}"/>
              </a:ext>
            </a:extLst>
          </p:cNvPr>
          <p:cNvSpPr/>
          <p:nvPr/>
        </p:nvSpPr>
        <p:spPr>
          <a:xfrm>
            <a:off x="476493" y="1500442"/>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516485"/>
            <a:ext cx="5252924"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INFLUENCE MATTERS MORE THAN REACH </a:t>
            </a:r>
          </a:p>
          <a:p>
            <a:pPr fontAlgn="base"/>
            <a:br>
              <a:rPr lang="en-GB"/>
            </a:br>
            <a:r>
              <a:rPr lang="en-GB"/>
              <a:t>The right audience is more valuable than the biggest audience.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500442"/>
            <a:ext cx="5252923" cy="54097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516485"/>
            <a:ext cx="5371342"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PERSONAL BRAND COMPOUNDS </a:t>
            </a:r>
          </a:p>
          <a:p>
            <a:pPr fontAlgn="base"/>
            <a:br>
              <a:rPr lang="en-GB"/>
            </a:br>
            <a:r>
              <a:rPr lang="en-GB"/>
              <a:t>Reputation continues generating value long after content is published.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109922"/>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158049"/>
            <a:ext cx="10758400" cy="101566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JUDGEMENT BECOMES THE DIFFERENTIATOR </a:t>
            </a:r>
          </a:p>
          <a:p>
            <a:pPr fontAlgn="base"/>
            <a:br>
              <a:rPr lang="en-GB"/>
            </a:br>
            <a:r>
              <a:rPr lang="en-GB"/>
              <a:t>Strategic thinking grows in value as AI creates more content. </a:t>
            </a:r>
          </a:p>
        </p:txBody>
      </p:sp>
      <p:sp>
        <p:nvSpPr>
          <p:cNvPr id="6" name="TextBox 5">
            <a:extLst>
              <a:ext uri="{FF2B5EF4-FFF2-40B4-BE49-F238E27FC236}">
                <a16:creationId xmlns:a16="http://schemas.microsoft.com/office/drawing/2014/main" id="{F6074F21-BEE1-61B9-BA30-D0A9A90E9D20}"/>
              </a:ext>
            </a:extLst>
          </p:cNvPr>
          <p:cNvSpPr txBox="1"/>
          <p:nvPr/>
        </p:nvSpPr>
        <p:spPr>
          <a:xfrm>
            <a:off x="533508" y="3281121"/>
            <a:ext cx="5195908"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EDUCATION REMAINS A GROWTH ENGINE </a:t>
            </a:r>
          </a:p>
          <a:p>
            <a:pPr fontAlgn="base"/>
            <a:br>
              <a:rPr lang="en-GB"/>
            </a:br>
            <a:r>
              <a:rPr lang="en-GB"/>
              <a:t>Useful content continues to outperform promotional content.  </a:t>
            </a:r>
          </a:p>
        </p:txBody>
      </p:sp>
      <p:sp>
        <p:nvSpPr>
          <p:cNvPr id="8" name="Rectangle 7">
            <a:extLst>
              <a:ext uri="{FF2B5EF4-FFF2-40B4-BE49-F238E27FC236}">
                <a16:creationId xmlns:a16="http://schemas.microsoft.com/office/drawing/2014/main" id="{84D6C107-CD42-5B08-8C04-3C0AC96D750B}"/>
              </a:ext>
            </a:extLst>
          </p:cNvPr>
          <p:cNvSpPr/>
          <p:nvPr/>
        </p:nvSpPr>
        <p:spPr>
          <a:xfrm>
            <a:off x="6043105" y="32650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3372E3-BD51-2D02-2F3C-454A3698C23A}"/>
              </a:ext>
            </a:extLst>
          </p:cNvPr>
          <p:cNvSpPr txBox="1"/>
          <p:nvPr/>
        </p:nvSpPr>
        <p:spPr>
          <a:xfrm>
            <a:off x="6100119" y="3281121"/>
            <a:ext cx="5195908"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AI IS CHANGING DISCOVERY </a:t>
            </a:r>
          </a:p>
          <a:p>
            <a:pPr fontAlgn="base"/>
            <a:br>
              <a:rPr lang="en-GB"/>
            </a:br>
            <a:r>
              <a:rPr lang="en-GB"/>
              <a:t>Brands must increasingly optimise for AI-generated answers.  </a:t>
            </a:r>
          </a:p>
        </p:txBody>
      </p:sp>
      <p:sp>
        <p:nvSpPr>
          <p:cNvPr id="14" name="Rounded Rectangle 13">
            <a:extLst>
              <a:ext uri="{FF2B5EF4-FFF2-40B4-BE49-F238E27FC236}">
                <a16:creationId xmlns:a16="http://schemas.microsoft.com/office/drawing/2014/main" id="{3420E12C-C16B-B17B-D348-3BFD84B6EB00}"/>
              </a:ext>
            </a:extLst>
          </p:cNvPr>
          <p:cNvSpPr/>
          <p:nvPr/>
        </p:nvSpPr>
        <p:spPr>
          <a:xfrm>
            <a:off x="8470900" y="6380083"/>
            <a:ext cx="35687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11 </a:t>
            </a:r>
            <a:r>
              <a:rPr lang="en-GB" sz="1200">
                <a:solidFill>
                  <a:schemeClr val="bg1"/>
                </a:solidFill>
                <a:latin typeface="Aptos" panose="020B0004020202020204" pitchFamily="34" charset="0"/>
              </a:rPr>
              <a:t>Shaping your socials &amp; persona brand</a:t>
            </a:r>
            <a:endParaRPr lang="en-US" sz="1200">
              <a:latin typeface="Aptos" panose="020B0004020202020204" pitchFamily="34" charset="0"/>
            </a:endParaRPr>
          </a:p>
        </p:txBody>
      </p:sp>
    </p:spTree>
    <p:extLst>
      <p:ext uri="{BB962C8B-B14F-4D97-AF65-F5344CB8AC3E}">
        <p14:creationId xmlns:p14="http://schemas.microsoft.com/office/powerpoint/2010/main" val="1262661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a:extLst>
            <a:ext uri="{FF2B5EF4-FFF2-40B4-BE49-F238E27FC236}">
              <a16:creationId xmlns:a16="http://schemas.microsoft.com/office/drawing/2014/main" id="{AD70A14E-4B3C-7833-2355-C9A70195C5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F1D87A-09DE-60A7-1732-9B0CDF723E6F}"/>
              </a:ext>
            </a:extLst>
          </p:cNvPr>
          <p:cNvSpPr/>
          <p:nvPr/>
        </p:nvSpPr>
        <p:spPr>
          <a:xfrm>
            <a:off x="6096000" y="0"/>
            <a:ext cx="6096000" cy="6857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3AF241-AE5E-C126-662C-8EA19ACE50B2}"/>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9" name="Picture 8">
            <a:extLst>
              <a:ext uri="{FF2B5EF4-FFF2-40B4-BE49-F238E27FC236}">
                <a16:creationId xmlns:a16="http://schemas.microsoft.com/office/drawing/2014/main" id="{1E08020C-9747-CCB2-8F8E-731AA8FBBD4F}"/>
              </a:ext>
            </a:extLst>
          </p:cNvPr>
          <p:cNvPicPr>
            <a:picLocks noChangeAspect="1"/>
          </p:cNvPicPr>
          <p:nvPr/>
        </p:nvPicPr>
        <p:blipFill>
          <a:blip r:embed="rId3"/>
          <a:stretch>
            <a:fillRect/>
          </a:stretch>
        </p:blipFill>
        <p:spPr>
          <a:xfrm>
            <a:off x="308919" y="306911"/>
            <a:ext cx="1111250" cy="641350"/>
          </a:xfrm>
          <a:prstGeom prst="rect">
            <a:avLst/>
          </a:prstGeom>
        </p:spPr>
      </p:pic>
      <p:sp>
        <p:nvSpPr>
          <p:cNvPr id="2" name="TextBox 1">
            <a:extLst>
              <a:ext uri="{FF2B5EF4-FFF2-40B4-BE49-F238E27FC236}">
                <a16:creationId xmlns:a16="http://schemas.microsoft.com/office/drawing/2014/main" id="{3D07AC4E-9B90-C2EA-3978-5C649FCA4A9D}"/>
              </a:ext>
            </a:extLst>
          </p:cNvPr>
          <p:cNvSpPr txBox="1"/>
          <p:nvPr/>
        </p:nvSpPr>
        <p:spPr>
          <a:xfrm>
            <a:off x="627038" y="1692947"/>
            <a:ext cx="5096868" cy="369332"/>
          </a:xfrm>
          <a:prstGeom prst="rect">
            <a:avLst/>
          </a:prstGeom>
          <a:noFill/>
        </p:spPr>
        <p:txBody>
          <a:bodyPr wrap="square" rtlCol="0">
            <a:spAutoFit/>
          </a:bodyPr>
          <a:lstStyle/>
          <a:p>
            <a:pPr fontAlgn="base"/>
            <a:endParaRPr lang="en-GB"/>
          </a:p>
        </p:txBody>
      </p:sp>
      <p:sp>
        <p:nvSpPr>
          <p:cNvPr id="3" name="TextBox 2">
            <a:extLst>
              <a:ext uri="{FF2B5EF4-FFF2-40B4-BE49-F238E27FC236}">
                <a16:creationId xmlns:a16="http://schemas.microsoft.com/office/drawing/2014/main" id="{685F86D0-CD50-1B24-D0E3-331BE2AB3312}"/>
              </a:ext>
            </a:extLst>
          </p:cNvPr>
          <p:cNvSpPr txBox="1"/>
          <p:nvPr/>
        </p:nvSpPr>
        <p:spPr>
          <a:xfrm>
            <a:off x="6497246" y="1906035"/>
            <a:ext cx="5474525" cy="7325082"/>
          </a:xfrm>
          <a:prstGeom prst="rect">
            <a:avLst/>
          </a:prstGeom>
          <a:noFill/>
        </p:spPr>
        <p:txBody>
          <a:bodyPr wrap="square" rtlCol="0">
            <a:spAutoFit/>
          </a:bodyPr>
          <a:lstStyle/>
          <a:p>
            <a:pPr fontAlgn="base"/>
            <a:r>
              <a:rPr lang="en-GB" sz="1400" b="1">
                <a:solidFill>
                  <a:schemeClr val="bg1"/>
                </a:solidFill>
                <a:latin typeface="Aptos" panose="020B0004020202020204" pitchFamily="34" charset="0"/>
              </a:rPr>
              <a:t> </a:t>
            </a:r>
            <a:r>
              <a:rPr lang="en-GB" sz="1200" b="1">
                <a:solidFill>
                  <a:schemeClr val="bg1"/>
                </a:solidFill>
                <a:latin typeface="Aptos" panose="020B0004020202020204" pitchFamily="34" charset="0"/>
                <a:hlinkClick r:id="rId4" action="ppaction://hlinksldjump"/>
              </a:rPr>
              <a:t>SESSION 10:BOSH: A CREATOR TAKEAWAY WITH BIG JOHN</a:t>
            </a:r>
            <a:endParaRPr lang="en-GB" sz="1200" b="1">
              <a:solidFill>
                <a:schemeClr val="bg1"/>
              </a:solidFill>
              <a:latin typeface="Aptos" panose="020B0004020202020204" pitchFamily="34" charset="0"/>
            </a:endParaRPr>
          </a:p>
          <a:p>
            <a:pPr fontAlgn="base"/>
            <a:endParaRPr lang="en-GB" sz="1200" b="1">
              <a:solidFill>
                <a:schemeClr val="bg1"/>
              </a:solidFill>
              <a:latin typeface="Aptos" panose="020B0004020202020204" pitchFamily="34" charset="0"/>
            </a:endParaRPr>
          </a:p>
          <a:p>
            <a:pPr fontAlgn="base"/>
            <a:r>
              <a:rPr lang="en-GB" sz="1200" b="1">
                <a:solidFill>
                  <a:schemeClr val="bg1"/>
                </a:solidFill>
                <a:latin typeface="Aptos" panose="020B0004020202020204" pitchFamily="34" charset="0"/>
                <a:hlinkClick r:id="rId5" action="ppaction://hlinksldjump"/>
              </a:rPr>
              <a:t>SESSION 11: SCALING YOUR SOCIALS &amp; PERSONA BRAND</a:t>
            </a:r>
            <a:endParaRPr lang="en-GB" sz="1200" b="1">
              <a:solidFill>
                <a:schemeClr val="bg1"/>
              </a:solidFill>
              <a:latin typeface="Aptos" panose="020B0004020202020204" pitchFamily="34" charset="0"/>
            </a:endParaRPr>
          </a:p>
          <a:p>
            <a:pPr fontAlgn="base"/>
            <a:endParaRPr lang="en-GB" sz="1200" b="1">
              <a:solidFill>
                <a:schemeClr val="bg1"/>
              </a:solidFill>
              <a:latin typeface="Aptos" panose="020B0004020202020204" pitchFamily="34" charset="0"/>
            </a:endParaRPr>
          </a:p>
          <a:p>
            <a:pPr fontAlgn="base"/>
            <a:r>
              <a:rPr lang="en-GB" sz="1200" b="1">
                <a:solidFill>
                  <a:schemeClr val="bg1"/>
                </a:solidFill>
                <a:latin typeface="Aptos" panose="020B0004020202020204" pitchFamily="34" charset="0"/>
                <a:hlinkClick r:id="rId6" action="ppaction://hlinksldjump"/>
              </a:rPr>
              <a:t>SESSION 12: CAN WE STILL SAVE THE INTERNET FOR KIDS?</a:t>
            </a:r>
            <a:endParaRPr lang="en-GB" sz="1200" b="1">
              <a:solidFill>
                <a:schemeClr val="bg1"/>
              </a:solidFill>
              <a:latin typeface="Aptos" panose="020B0004020202020204" pitchFamily="34" charset="0"/>
            </a:endParaRPr>
          </a:p>
          <a:p>
            <a:pPr fontAlgn="base"/>
            <a:endParaRPr lang="en-GB" sz="1200" b="1">
              <a:solidFill>
                <a:schemeClr val="bg1"/>
              </a:solidFill>
              <a:latin typeface="Aptos" panose="020B0004020202020204" pitchFamily="34" charset="0"/>
            </a:endParaRPr>
          </a:p>
          <a:p>
            <a:pPr fontAlgn="base"/>
            <a:r>
              <a:rPr lang="en-GB" sz="1200" b="1">
                <a:solidFill>
                  <a:schemeClr val="bg1"/>
                </a:solidFill>
                <a:latin typeface="Aptos" panose="020B0004020202020204" pitchFamily="34" charset="0"/>
                <a:hlinkClick r:id="rId7" action="ppaction://hlinksldjump"/>
              </a:rPr>
              <a:t>SESSION 13: WHY WE NEED IMMIGRANTS</a:t>
            </a:r>
            <a:endParaRPr lang="en-GB" sz="1200" b="1">
              <a:solidFill>
                <a:schemeClr val="bg1"/>
              </a:solidFill>
              <a:latin typeface="Aptos" panose="020B0004020202020204" pitchFamily="34" charset="0"/>
            </a:endParaRPr>
          </a:p>
          <a:p>
            <a:pPr fontAlgn="base"/>
            <a:endParaRPr lang="en-GB" sz="1200" b="1">
              <a:solidFill>
                <a:schemeClr val="bg1"/>
              </a:solidFill>
              <a:latin typeface="Aptos" panose="020B0004020202020204" pitchFamily="34" charset="0"/>
            </a:endParaRPr>
          </a:p>
          <a:p>
            <a:pPr fontAlgn="base"/>
            <a:r>
              <a:rPr lang="en-GB" sz="1200" b="1">
                <a:solidFill>
                  <a:schemeClr val="bg1"/>
                </a:solidFill>
                <a:latin typeface="Aptos" panose="020B0004020202020204" pitchFamily="34" charset="0"/>
                <a:hlinkClick r:id="rId8" action="ppaction://hlinksldjump"/>
              </a:rPr>
              <a:t>SESSION 14: HUMAN AI STRATEGY: FROM ADOPTION TO ORGANISATIONAL ADVANTAGE</a:t>
            </a:r>
            <a:endParaRPr lang="en-US" sz="1200" b="1">
              <a:solidFill>
                <a:schemeClr val="bg1"/>
              </a:solidFill>
              <a:latin typeface="Aptos" panose="020B0004020202020204" pitchFamily="34" charset="0"/>
            </a:endParaRPr>
          </a:p>
          <a:p>
            <a:pPr fontAlgn="base"/>
            <a:endParaRPr lang="en-US" sz="1200" b="1">
              <a:solidFill>
                <a:schemeClr val="bg1"/>
              </a:solidFill>
              <a:latin typeface="Aptos" panose="020B0004020202020204" pitchFamily="34" charset="0"/>
            </a:endParaRPr>
          </a:p>
          <a:p>
            <a:pPr fontAlgn="base"/>
            <a:r>
              <a:rPr lang="en-US" sz="1200" b="1">
                <a:solidFill>
                  <a:schemeClr val="bg1"/>
                </a:solidFill>
                <a:latin typeface="Aptos" panose="020B0004020202020204" pitchFamily="34" charset="0"/>
                <a:hlinkClick r:id="rId9" action="ppaction://hlinksldjump"/>
              </a:rPr>
              <a:t>SESSION 15: </a:t>
            </a:r>
            <a:r>
              <a:rPr lang="en-GB" sz="1200" b="1">
                <a:solidFill>
                  <a:schemeClr val="bg1"/>
                </a:solidFill>
                <a:latin typeface="Aptos" panose="020B0004020202020204" pitchFamily="34" charset="0"/>
                <a:hlinkClick r:id="rId9" action="ppaction://hlinksldjump"/>
              </a:rPr>
              <a:t>THE COMPANY YOU PITCHED ISNT THE COMPANY THAT THRIVES </a:t>
            </a:r>
            <a:endParaRPr lang="en-US" sz="1200" b="1">
              <a:solidFill>
                <a:schemeClr val="bg1"/>
              </a:solidFill>
              <a:latin typeface="Aptos" panose="020B0004020202020204" pitchFamily="34" charset="0"/>
            </a:endParaRPr>
          </a:p>
          <a:p>
            <a:pPr fontAlgn="base"/>
            <a:endParaRPr lang="en-US" sz="1200" b="1">
              <a:solidFill>
                <a:schemeClr val="bg1"/>
              </a:solidFill>
              <a:latin typeface="Aptos" panose="020B0004020202020204" pitchFamily="34" charset="0"/>
            </a:endParaRPr>
          </a:p>
          <a:p>
            <a:pPr fontAlgn="base"/>
            <a:r>
              <a:rPr lang="en-US" sz="1200" b="1">
                <a:solidFill>
                  <a:schemeClr val="bg1"/>
                </a:solidFill>
                <a:latin typeface="Aptos" panose="020B0004020202020204" pitchFamily="34" charset="0"/>
                <a:hlinkClick r:id="rId10" action="ppaction://hlinksldjump"/>
              </a:rPr>
              <a:t>SESSION 16: </a:t>
            </a:r>
            <a:r>
              <a:rPr lang="en-GB" sz="1200" b="1">
                <a:solidFill>
                  <a:schemeClr val="bg1"/>
                </a:solidFill>
                <a:latin typeface="Aptos" panose="020B0004020202020204" pitchFamily="34" charset="0"/>
                <a:hlinkClick r:id="rId10" action="ppaction://hlinksldjump"/>
              </a:rPr>
              <a:t>STAY LOUD, STAY WELL </a:t>
            </a:r>
            <a:endParaRPr lang="en-US" sz="1200" b="1">
              <a:solidFill>
                <a:schemeClr val="bg1"/>
              </a:solidFill>
              <a:latin typeface="Aptos" panose="020B0004020202020204" pitchFamily="34" charset="0"/>
            </a:endParaRPr>
          </a:p>
          <a:p>
            <a:pPr fontAlgn="base"/>
            <a:endParaRPr lang="en-US" sz="1200" b="1">
              <a:solidFill>
                <a:schemeClr val="bg1"/>
              </a:solidFill>
              <a:latin typeface="Aptos" panose="020B0004020202020204" pitchFamily="34" charset="0"/>
            </a:endParaRPr>
          </a:p>
          <a:p>
            <a:pPr fontAlgn="base"/>
            <a:r>
              <a:rPr lang="en-US" sz="1200" b="1">
                <a:solidFill>
                  <a:schemeClr val="bg1"/>
                </a:solidFill>
                <a:latin typeface="Aptos" panose="020B0004020202020204" pitchFamily="34" charset="0"/>
                <a:hlinkClick r:id="rId11" action="ppaction://hlinksldjump"/>
              </a:rPr>
              <a:t>SESSION 17: </a:t>
            </a:r>
            <a:r>
              <a:rPr lang="en-GB" sz="1200" b="1">
                <a:solidFill>
                  <a:schemeClr val="bg1"/>
                </a:solidFill>
                <a:latin typeface="Aptos" panose="020B0004020202020204" pitchFamily="34" charset="0"/>
                <a:hlinkClick r:id="rId11" action="ppaction://hlinksldjump"/>
              </a:rPr>
              <a:t>BEYOND PODCASTING: BUILDING SHOWS PEOPLE BELONG TO </a:t>
            </a:r>
            <a:endParaRPr lang="en-US" sz="1200" b="1">
              <a:solidFill>
                <a:schemeClr val="bg1"/>
              </a:solidFill>
              <a:latin typeface="Aptos" panose="020B0004020202020204" pitchFamily="34" charset="0"/>
            </a:endParaRPr>
          </a:p>
          <a:p>
            <a:pPr fontAlgn="base"/>
            <a:endParaRPr lang="en-US" sz="1200" b="1">
              <a:solidFill>
                <a:schemeClr val="bg1"/>
              </a:solidFill>
              <a:latin typeface="Aptos" panose="020B0004020202020204" pitchFamily="34" charset="0"/>
            </a:endParaRPr>
          </a:p>
          <a:p>
            <a:pPr fontAlgn="base"/>
            <a:r>
              <a:rPr lang="en-US" sz="1200" b="1">
                <a:solidFill>
                  <a:schemeClr val="bg1"/>
                </a:solidFill>
                <a:latin typeface="Aptos" panose="020B0004020202020204" pitchFamily="34" charset="0"/>
                <a:hlinkClick r:id="rId12" action="ppaction://hlinksldjump"/>
              </a:rPr>
              <a:t>SESSION 18: </a:t>
            </a:r>
            <a:r>
              <a:rPr lang="en-GB" sz="1200" b="1">
                <a:solidFill>
                  <a:schemeClr val="bg1"/>
                </a:solidFill>
                <a:latin typeface="Aptos" panose="020B0004020202020204" pitchFamily="34" charset="0"/>
                <a:hlinkClick r:id="rId12" action="ppaction://hlinksldjump"/>
              </a:rPr>
              <a:t>BEYOND PODCASTING: HEALING ARTS / ART AS CURE?  </a:t>
            </a:r>
            <a:endParaRPr lang="en-US" sz="1200" b="1">
              <a:solidFill>
                <a:schemeClr val="bg1"/>
              </a:solidFill>
              <a:latin typeface="Aptos" panose="020B0004020202020204" pitchFamily="34" charset="0"/>
            </a:endParaRPr>
          </a:p>
          <a:p>
            <a:pPr fontAlgn="base"/>
            <a:endParaRPr lang="en-US" sz="4800" b="1">
              <a:solidFill>
                <a:schemeClr val="bg1"/>
              </a:solidFill>
              <a:latin typeface="Aptos Black" panose="020B0004020202020204" pitchFamily="34" charset="0"/>
            </a:endParaRPr>
          </a:p>
          <a:p>
            <a:pPr fontAlgn="base"/>
            <a:endParaRPr lang="en-US" sz="4000" b="1">
              <a:solidFill>
                <a:schemeClr val="bg1"/>
              </a:solidFill>
              <a:latin typeface="Aptos Black" panose="020B0004020202020204" pitchFamily="34" charset="0"/>
            </a:endParaRPr>
          </a:p>
          <a:p>
            <a:pPr fontAlgn="base"/>
            <a:endParaRPr lang="en-US" sz="2800" b="1">
              <a:solidFill>
                <a:schemeClr val="bg1"/>
              </a:solidFill>
              <a:latin typeface="Aptos Black" panose="020B0004020202020204" pitchFamily="34" charset="0"/>
            </a:endParaRPr>
          </a:p>
          <a:p>
            <a:pPr fontAlgn="base"/>
            <a:endParaRPr lang="en-GB" b="1">
              <a:solidFill>
                <a:schemeClr val="bg1"/>
              </a:solidFill>
              <a:latin typeface="Aptos Black" panose="020B0004020202020204" pitchFamily="34" charset="0"/>
            </a:endParaRPr>
          </a:p>
          <a:p>
            <a:pPr fontAlgn="base"/>
            <a:endParaRPr lang="en-GB" b="1">
              <a:solidFill>
                <a:schemeClr val="bg1"/>
              </a:solidFill>
              <a:latin typeface="Aptos Black" panose="020B0004020202020204" pitchFamily="34" charset="0"/>
            </a:endParaRPr>
          </a:p>
          <a:p>
            <a:pPr fontAlgn="base"/>
            <a:endParaRPr lang="en-GB" b="1">
              <a:solidFill>
                <a:schemeClr val="bg1"/>
              </a:solidFill>
              <a:latin typeface="Aptos Black" panose="020B0004020202020204" pitchFamily="34" charset="0"/>
            </a:endParaRPr>
          </a:p>
          <a:p>
            <a:pPr fontAlgn="base"/>
            <a:endParaRPr lang="en-US" sz="2800" b="1">
              <a:solidFill>
                <a:schemeClr val="bg1"/>
              </a:solidFill>
              <a:latin typeface="Aptos Black" panose="020B0004020202020204" pitchFamily="34" charset="0"/>
            </a:endParaRPr>
          </a:p>
          <a:p>
            <a:pPr fontAlgn="base"/>
            <a:endParaRPr lang="en-GB">
              <a:solidFill>
                <a:schemeClr val="bg1"/>
              </a:solidFill>
            </a:endParaRPr>
          </a:p>
          <a:p>
            <a:pPr fontAlgn="base"/>
            <a:endParaRPr lang="en-GB">
              <a:solidFill>
                <a:schemeClr val="bg1"/>
              </a:solidFill>
            </a:endParaRPr>
          </a:p>
        </p:txBody>
      </p:sp>
      <p:sp>
        <p:nvSpPr>
          <p:cNvPr id="16" name="TextBox 15">
            <a:extLst>
              <a:ext uri="{FF2B5EF4-FFF2-40B4-BE49-F238E27FC236}">
                <a16:creationId xmlns:a16="http://schemas.microsoft.com/office/drawing/2014/main" id="{16B10144-757D-3E89-4BED-EEFE3BCB5095}"/>
              </a:ext>
            </a:extLst>
          </p:cNvPr>
          <p:cNvSpPr txBox="1"/>
          <p:nvPr/>
        </p:nvSpPr>
        <p:spPr>
          <a:xfrm>
            <a:off x="225792" y="1106055"/>
            <a:ext cx="5096868" cy="584775"/>
          </a:xfrm>
          <a:prstGeom prst="rect">
            <a:avLst/>
          </a:prstGeom>
          <a:noFill/>
        </p:spPr>
        <p:txBody>
          <a:bodyPr wrap="square" rtlCol="0">
            <a:spAutoFit/>
          </a:bodyPr>
          <a:lstStyle/>
          <a:p>
            <a:r>
              <a:rPr lang="en-GB" sz="3200">
                <a:latin typeface="Impact" panose="020B0806030902050204" pitchFamily="34" charset="0"/>
              </a:rPr>
              <a:t>CONTENTS</a:t>
            </a:r>
          </a:p>
        </p:txBody>
      </p:sp>
      <p:sp>
        <p:nvSpPr>
          <p:cNvPr id="18" name="TextBox 17">
            <a:extLst>
              <a:ext uri="{FF2B5EF4-FFF2-40B4-BE49-F238E27FC236}">
                <a16:creationId xmlns:a16="http://schemas.microsoft.com/office/drawing/2014/main" id="{A4668438-6A3C-34D1-318E-A03917385C4E}"/>
              </a:ext>
            </a:extLst>
          </p:cNvPr>
          <p:cNvSpPr txBox="1"/>
          <p:nvPr/>
        </p:nvSpPr>
        <p:spPr>
          <a:xfrm>
            <a:off x="0" y="1906035"/>
            <a:ext cx="5797536" cy="6463308"/>
          </a:xfrm>
          <a:prstGeom prst="rect">
            <a:avLst/>
          </a:prstGeom>
          <a:noFill/>
        </p:spPr>
        <p:txBody>
          <a:bodyPr wrap="square" rtlCol="0">
            <a:spAutoFit/>
          </a:bodyPr>
          <a:lstStyle/>
          <a:p>
            <a:pPr algn="r" fontAlgn="base"/>
            <a:r>
              <a:rPr lang="en-GB" sz="1200" b="1">
                <a:latin typeface="Aptos Black" panose="020B0004020202020204" pitchFamily="34" charset="0"/>
                <a:hlinkClick r:id="rId13" action="ppaction://hlinksldjump"/>
              </a:rPr>
              <a:t>SESSION 1</a:t>
            </a:r>
            <a:r>
              <a:rPr lang="en-GB" sz="1200" b="1">
                <a:hlinkClick r:id="rId13" action="ppaction://hlinksldjump"/>
              </a:rPr>
              <a:t>: </a:t>
            </a:r>
            <a:r>
              <a:rPr lang="en-GB" sz="1200" b="1">
                <a:latin typeface="Aptos Black" panose="020B0004020202020204" pitchFamily="34" charset="0"/>
                <a:hlinkClick r:id="rId13" action="ppaction://hlinksldjump"/>
              </a:rPr>
              <a:t>BUILDING ARTISTIC UNIVERSES WITHOUT BORDERS</a:t>
            </a:r>
            <a:endParaRPr lang="en-GB"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r>
              <a:rPr lang="en-GB" sz="1200" b="1">
                <a:latin typeface="Aptos Black" panose="020B0004020202020204" pitchFamily="34" charset="0"/>
                <a:hlinkClick r:id="rId14" action="ppaction://hlinksldjump"/>
              </a:rPr>
              <a:t>SESSION 2:ATTENTION IS THE PRODUCT</a:t>
            </a:r>
            <a:endParaRPr lang="en-GB"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r>
              <a:rPr lang="en-GB" sz="1200" b="1">
                <a:latin typeface="Aptos Black" panose="020B0004020202020204" pitchFamily="34" charset="0"/>
                <a:hlinkClick r:id="rId15" action="ppaction://hlinksldjump"/>
              </a:rPr>
              <a:t>SESSION 3:OVERLOADED WITH RUBY WAX</a:t>
            </a:r>
            <a:endParaRPr lang="en-GB"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r>
              <a:rPr lang="en-GB" sz="1200" b="1">
                <a:latin typeface="Aptos Black" panose="020B0004020202020204" pitchFamily="34" charset="0"/>
                <a:hlinkClick r:id="rId16" action="ppaction://hlinksldjump"/>
              </a:rPr>
              <a:t>SESSION 4:MIKE SKINNER AND RORY SUTHERLAND IN CONVERSATION</a:t>
            </a:r>
            <a:endParaRPr lang="en-GB"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r>
              <a:rPr lang="en-GB" sz="1200" b="1">
                <a:latin typeface="Aptos Black" panose="020B0004020202020204" pitchFamily="34" charset="0"/>
                <a:hlinkClick r:id="rId17" action="ppaction://hlinksldjump"/>
              </a:rPr>
              <a:t>SESSION 5:THE MEMENTO GENERATION, HOW TO CREATE VALUE WITH A NEW GENERATION OF SHOPPERS</a:t>
            </a:r>
            <a:endParaRPr lang="en-GB"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r>
              <a:rPr lang="en-GB" sz="1200" b="1">
                <a:latin typeface="Aptos Black" panose="020B0004020202020204" pitchFamily="34" charset="0"/>
                <a:hlinkClick r:id="rId18" action="ppaction://hlinksldjump"/>
              </a:rPr>
              <a:t>SESSION 6: WHY CREATIVITY WILL SHAPE THE FUTURE OF BUSINESS</a:t>
            </a:r>
            <a:endParaRPr lang="en-GB"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r>
              <a:rPr lang="en-GB" sz="1200" b="1">
                <a:latin typeface="Aptos Black" panose="020B0004020202020204" pitchFamily="34" charset="0"/>
                <a:hlinkClick r:id="rId19" action="ppaction://hlinksldjump"/>
              </a:rPr>
              <a:t>SESSION 7: FREEING BEN &amp; JERRY'S - WHY OWNERSHIP MATTERS</a:t>
            </a:r>
            <a:endParaRPr lang="en-US"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r>
              <a:rPr lang="en-GB" sz="1200" b="1">
                <a:latin typeface="Aptos Black" panose="020B0004020202020204" pitchFamily="34" charset="0"/>
                <a:hlinkClick r:id="rId20" action="ppaction://hlinksldjump"/>
              </a:rPr>
              <a:t>SESSION 8:CREATE LIKE A CREATOR: HOW CONTENT PRODUCTION IS CHANGING</a:t>
            </a:r>
            <a:endParaRPr lang="en-GB" sz="1200" b="1">
              <a:latin typeface="Aptos Black" panose="020B0004020202020204" pitchFamily="34" charset="0"/>
            </a:endParaRPr>
          </a:p>
          <a:p>
            <a:pPr algn="r" fontAlgn="base"/>
            <a:endParaRPr lang="en-GB" sz="1200" b="1">
              <a:latin typeface="Aptos Black" panose="020B0004020202020204" pitchFamily="34" charset="0"/>
            </a:endParaRPr>
          </a:p>
          <a:p>
            <a:pPr algn="r" fontAlgn="base"/>
            <a:r>
              <a:rPr lang="en-GB" sz="1200" b="1">
                <a:latin typeface="Aptos Black" panose="020B0004020202020204" pitchFamily="34" charset="0"/>
                <a:hlinkClick r:id="rId21" action="ppaction://hlinksldjump"/>
              </a:rPr>
              <a:t>SESSION 9:WHAT HAPPENED TO GRASSROOTS CREATIVITY? </a:t>
            </a:r>
            <a:endParaRPr lang="en-US" sz="1200" b="1">
              <a:latin typeface="Aptos Black" panose="020B0004020202020204" pitchFamily="34" charset="0"/>
            </a:endParaRPr>
          </a:p>
          <a:p>
            <a:pPr algn="r" fontAlgn="base"/>
            <a:r>
              <a:rPr lang="en-GB" sz="1200" b="1">
                <a:latin typeface="Aptos Black" panose="020B0004020202020204" pitchFamily="34" charset="0"/>
              </a:rPr>
              <a:t> </a:t>
            </a:r>
            <a:endParaRPr lang="en-US" sz="1200" b="1">
              <a:latin typeface="Aptos Black" panose="020B0004020202020204" pitchFamily="34" charset="0"/>
            </a:endParaRPr>
          </a:p>
          <a:p>
            <a:pPr algn="r" fontAlgn="base"/>
            <a:r>
              <a:rPr lang="en-GB" sz="1200" b="1">
                <a:latin typeface="Aptos Black" panose="020B0004020202020204" pitchFamily="34" charset="0"/>
              </a:rPr>
              <a:t> </a:t>
            </a:r>
            <a:endParaRPr lang="en-US" sz="1200" b="1">
              <a:latin typeface="Aptos Black" panose="020B0004020202020204" pitchFamily="34" charset="0"/>
            </a:endParaRPr>
          </a:p>
          <a:p>
            <a:pPr algn="r" fontAlgn="base"/>
            <a:endParaRPr lang="en-US" sz="1400" b="1">
              <a:latin typeface="Aptos Black" panose="020B0004020202020204" pitchFamily="34" charset="0"/>
            </a:endParaRPr>
          </a:p>
          <a:p>
            <a:pPr algn="r" fontAlgn="base"/>
            <a:endParaRPr lang="en-US" sz="1400" b="1">
              <a:latin typeface="Aptos Black" panose="020B0004020202020204" pitchFamily="34" charset="0"/>
            </a:endParaRPr>
          </a:p>
          <a:p>
            <a:pPr algn="r" fontAlgn="base"/>
            <a:endParaRPr lang="en-US" sz="1400" b="1">
              <a:latin typeface="Aptos Black" panose="020B0004020202020204" pitchFamily="34" charset="0"/>
            </a:endParaRPr>
          </a:p>
          <a:p>
            <a:pPr algn="r" fontAlgn="base"/>
            <a:endParaRPr lang="en-US" sz="1400" b="1">
              <a:latin typeface="Aptos Black" panose="020B0004020202020204" pitchFamily="34" charset="0"/>
            </a:endParaRPr>
          </a:p>
          <a:p>
            <a:pPr algn="r" fontAlgn="base"/>
            <a:endParaRPr lang="en-GB" sz="1400"/>
          </a:p>
          <a:p>
            <a:pPr algn="r" fontAlgn="base"/>
            <a:r>
              <a:rPr lang="en-GB" sz="1400"/>
              <a:t> </a:t>
            </a:r>
          </a:p>
          <a:p>
            <a:pPr algn="r" fontAlgn="base"/>
            <a:endParaRPr lang="en-GB"/>
          </a:p>
        </p:txBody>
      </p:sp>
    </p:spTree>
    <p:extLst>
      <p:ext uri="{BB962C8B-B14F-4D97-AF65-F5344CB8AC3E}">
        <p14:creationId xmlns:p14="http://schemas.microsoft.com/office/powerpoint/2010/main" val="1619239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AB49776-CD04-6DF9-7A12-3E8BB8D945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5F2717-3013-41AB-0194-FC2B2B299E5C}"/>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No.12</a:t>
            </a:r>
          </a:p>
        </p:txBody>
      </p:sp>
      <p:pic>
        <p:nvPicPr>
          <p:cNvPr id="3" name="Picture 2">
            <a:extLst>
              <a:ext uri="{FF2B5EF4-FFF2-40B4-BE49-F238E27FC236}">
                <a16:creationId xmlns:a16="http://schemas.microsoft.com/office/drawing/2014/main" id="{E0761A29-1EFC-EAA3-8BF8-89A6D8A4C97B}"/>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8C333A22-DD48-3407-AA00-A5133C9C37FF}"/>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FF62A7B0-0C66-1235-5C8D-3FC64D123E08}"/>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CAN WE STILL SAVE THE INTERNET FOR KIDS?</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B640C9BB-5137-FBA2-33B6-0AE8954455EF}"/>
              </a:ext>
            </a:extLst>
          </p:cNvPr>
          <p:cNvSpPr txBox="1"/>
          <p:nvPr/>
        </p:nvSpPr>
        <p:spPr>
          <a:xfrm>
            <a:off x="308919" y="5804380"/>
            <a:ext cx="6027713" cy="369332"/>
          </a:xfrm>
          <a:prstGeom prst="rect">
            <a:avLst/>
          </a:prstGeom>
          <a:noFill/>
        </p:spPr>
        <p:txBody>
          <a:bodyPr wrap="square" rtlCol="0">
            <a:spAutoFit/>
            <a:scene3d>
              <a:camera prst="orthographicFront">
                <a:rot lat="0" lon="0" rev="0"/>
              </a:camera>
              <a:lightRig rig="threePt" dir="t"/>
            </a:scene3d>
          </a:bodyPr>
          <a:lstStyle/>
          <a:p>
            <a:r>
              <a:rPr lang="en-GB"/>
              <a:t>Baroness </a:t>
            </a:r>
            <a:r>
              <a:rPr lang="en-GB" err="1"/>
              <a:t>Beeban</a:t>
            </a:r>
            <a:r>
              <a:rPr lang="en-GB"/>
              <a:t> Kidron </a:t>
            </a:r>
            <a:endParaRPr lang="en-US" i="1">
              <a:latin typeface="Aptos" panose="020B0004020202020204" pitchFamily="34" charset="0"/>
            </a:endParaRPr>
          </a:p>
        </p:txBody>
      </p:sp>
    </p:spTree>
    <p:extLst>
      <p:ext uri="{BB962C8B-B14F-4D97-AF65-F5344CB8AC3E}">
        <p14:creationId xmlns:p14="http://schemas.microsoft.com/office/powerpoint/2010/main" val="732061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70D35-88A7-C6FF-89F5-0B34169780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884530-E025-0EE9-652C-D7C51B93F4A5}"/>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4EF06AC7-F5E6-08F7-AB12-90816E0A0ED5}"/>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20596B7-EBD1-F23E-D3A0-625464E4965B}"/>
              </a:ext>
            </a:extLst>
          </p:cNvPr>
          <p:cNvSpPr txBox="1"/>
          <p:nvPr/>
        </p:nvSpPr>
        <p:spPr>
          <a:xfrm>
            <a:off x="627037" y="1532527"/>
            <a:ext cx="5581257" cy="4524315"/>
          </a:xfrm>
          <a:prstGeom prst="rect">
            <a:avLst/>
          </a:prstGeom>
          <a:noFill/>
        </p:spPr>
        <p:txBody>
          <a:bodyPr wrap="square" rtlCol="0">
            <a:spAutoFit/>
          </a:bodyPr>
          <a:lstStyle/>
          <a:p>
            <a:pPr fontAlgn="base"/>
            <a:r>
              <a:rPr lang="en-GB"/>
              <a:t>One of the most thought-provoking sessions of SXSW focused on the relationship between children, technology and the growing influence of AI. The speaker challenged the assumption that online safety is primarily a behavioural issue and argued instead that greater responsibility should sit with the platforms designing and monetising digital experiences. </a:t>
            </a:r>
          </a:p>
          <a:p>
            <a:pPr fontAlgn="base"/>
            <a:endParaRPr lang="en-GB"/>
          </a:p>
          <a:p>
            <a:pPr fontAlgn="base"/>
            <a:r>
              <a:rPr lang="en-GB"/>
              <a:t>The discussion explored how social media platforms are intentionally designed around engagement and examined growing political momentum behind potential under-16 social media restrictions. The conversation also expanded into AI governance, highlighting concerns around safety, accountability and regulation. </a:t>
            </a:r>
          </a:p>
        </p:txBody>
      </p:sp>
      <p:sp>
        <p:nvSpPr>
          <p:cNvPr id="2" name="TextBox 1">
            <a:extLst>
              <a:ext uri="{FF2B5EF4-FFF2-40B4-BE49-F238E27FC236}">
                <a16:creationId xmlns:a16="http://schemas.microsoft.com/office/drawing/2014/main" id="{EC563645-72A5-2377-5D34-9753F68E1896}"/>
              </a:ext>
            </a:extLst>
          </p:cNvPr>
          <p:cNvSpPr txBox="1"/>
          <p:nvPr/>
        </p:nvSpPr>
        <p:spPr>
          <a:xfrm>
            <a:off x="6482406" y="1532527"/>
            <a:ext cx="5196248" cy="923330"/>
          </a:xfrm>
          <a:prstGeom prst="rect">
            <a:avLst/>
          </a:prstGeom>
          <a:noFill/>
        </p:spPr>
        <p:txBody>
          <a:bodyPr wrap="square" rtlCol="0">
            <a:spAutoFit/>
          </a:bodyPr>
          <a:lstStyle/>
          <a:p>
            <a:pPr fontAlgn="base"/>
            <a:r>
              <a:rPr lang="en-GB"/>
              <a:t>A recurring theme throughout was that digital wellbeing is becoming a societal issue rather than simply a technological one. </a:t>
            </a:r>
          </a:p>
        </p:txBody>
      </p:sp>
      <p:sp>
        <p:nvSpPr>
          <p:cNvPr id="5" name="Rounded Rectangle 4">
            <a:extLst>
              <a:ext uri="{FF2B5EF4-FFF2-40B4-BE49-F238E27FC236}">
                <a16:creationId xmlns:a16="http://schemas.microsoft.com/office/drawing/2014/main" id="{DCB31E9B-7925-4A7F-CDB4-DC7C2016A27B}"/>
              </a:ext>
            </a:extLst>
          </p:cNvPr>
          <p:cNvSpPr/>
          <p:nvPr/>
        </p:nvSpPr>
        <p:spPr>
          <a:xfrm>
            <a:off x="8420100" y="6380083"/>
            <a:ext cx="36195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12 </a:t>
            </a:r>
            <a:r>
              <a:rPr lang="en-US" sz="1200">
                <a:solidFill>
                  <a:schemeClr val="bg1"/>
                </a:solidFill>
                <a:latin typeface="Aptos" panose="020B0004020202020204" pitchFamily="34" charset="0"/>
              </a:rPr>
              <a:t>Can we still have the internet for kids?</a:t>
            </a:r>
            <a:endParaRPr lang="en-US" sz="1200">
              <a:latin typeface="Aptos" panose="020B0004020202020204" pitchFamily="34" charset="0"/>
            </a:endParaRPr>
          </a:p>
        </p:txBody>
      </p:sp>
      <p:pic>
        <p:nvPicPr>
          <p:cNvPr id="6" name="Picture 5">
            <a:extLst>
              <a:ext uri="{FF2B5EF4-FFF2-40B4-BE49-F238E27FC236}">
                <a16:creationId xmlns:a16="http://schemas.microsoft.com/office/drawing/2014/main" id="{A0AAC5B1-D582-7FFB-B6EF-C0FB41B2E544}"/>
              </a:ext>
            </a:extLst>
          </p:cNvPr>
          <p:cNvPicPr>
            <a:picLocks noChangeAspect="1"/>
          </p:cNvPicPr>
          <p:nvPr/>
        </p:nvPicPr>
        <p:blipFill>
          <a:blip r:embed="rId4"/>
          <a:srcRect t="2114" b="39112"/>
          <a:stretch>
            <a:fillRect/>
          </a:stretch>
        </p:blipFill>
        <p:spPr>
          <a:xfrm>
            <a:off x="6482406" y="2580891"/>
            <a:ext cx="5082557" cy="3475951"/>
          </a:xfrm>
          <a:prstGeom prst="rect">
            <a:avLst/>
          </a:prstGeom>
        </p:spPr>
      </p:pic>
    </p:spTree>
    <p:extLst>
      <p:ext uri="{BB962C8B-B14F-4D97-AF65-F5344CB8AC3E}">
        <p14:creationId xmlns:p14="http://schemas.microsoft.com/office/powerpoint/2010/main" val="4082959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D8339-CFBA-E58F-8E7C-030C3E71875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BA27DF5-92B3-EA0D-AC36-495152B45EAA}"/>
              </a:ext>
            </a:extLst>
          </p:cNvPr>
          <p:cNvSpPr/>
          <p:nvPr/>
        </p:nvSpPr>
        <p:spPr>
          <a:xfrm>
            <a:off x="476494" y="32650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1A4026-5897-5B70-4D72-886516A3839B}"/>
              </a:ext>
            </a:extLst>
          </p:cNvPr>
          <p:cNvSpPr/>
          <p:nvPr/>
        </p:nvSpPr>
        <p:spPr>
          <a:xfrm>
            <a:off x="476493" y="1500441"/>
            <a:ext cx="5252923" cy="895097"/>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17F5E4F-3261-B87F-D399-53FACB68775E}"/>
              </a:ext>
            </a:extLst>
          </p:cNvPr>
          <p:cNvSpPr txBox="1"/>
          <p:nvPr/>
        </p:nvSpPr>
        <p:spPr>
          <a:xfrm>
            <a:off x="533508" y="1516485"/>
            <a:ext cx="5252924" cy="166199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THE PROBLEM ISN'T JUST CHILDREN - IT'S PLATFORMS</a:t>
            </a:r>
          </a:p>
          <a:p>
            <a:pPr fontAlgn="base"/>
            <a:r>
              <a:rPr lang="en-GB"/>
              <a:t> </a:t>
            </a:r>
            <a:br>
              <a:rPr lang="en-GB"/>
            </a:br>
            <a:r>
              <a:rPr lang="en-GB"/>
              <a:t>Responsibility is increasingly shifting towards technology companies.  </a:t>
            </a:r>
          </a:p>
        </p:txBody>
      </p:sp>
      <p:sp>
        <p:nvSpPr>
          <p:cNvPr id="7" name="Rectangle 6">
            <a:extLst>
              <a:ext uri="{FF2B5EF4-FFF2-40B4-BE49-F238E27FC236}">
                <a16:creationId xmlns:a16="http://schemas.microsoft.com/office/drawing/2014/main" id="{39A7FFFD-CA0C-C740-9DCC-0F4E18800746}"/>
              </a:ext>
            </a:extLst>
          </p:cNvPr>
          <p:cNvSpPr/>
          <p:nvPr/>
        </p:nvSpPr>
        <p:spPr>
          <a:xfrm>
            <a:off x="6038986" y="1500442"/>
            <a:ext cx="5252923" cy="54097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66C5446-4A01-9CC6-8B74-1B85826DF696}"/>
              </a:ext>
            </a:extLst>
          </p:cNvPr>
          <p:cNvSpPr txBox="1"/>
          <p:nvPr/>
        </p:nvSpPr>
        <p:spPr>
          <a:xfrm>
            <a:off x="6096000" y="1516485"/>
            <a:ext cx="5371342" cy="101566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ATTENTION REMAINS THE BUSINESS MODEL </a:t>
            </a:r>
          </a:p>
          <a:p>
            <a:pPr fontAlgn="base"/>
            <a:br>
              <a:rPr lang="en-GB"/>
            </a:br>
            <a:r>
              <a:rPr lang="en-GB"/>
              <a:t>Endless engagement is a feature, not a flaw.  </a:t>
            </a:r>
          </a:p>
        </p:txBody>
      </p:sp>
      <p:pic>
        <p:nvPicPr>
          <p:cNvPr id="3" name="Picture 2">
            <a:extLst>
              <a:ext uri="{FF2B5EF4-FFF2-40B4-BE49-F238E27FC236}">
                <a16:creationId xmlns:a16="http://schemas.microsoft.com/office/drawing/2014/main" id="{E1C76684-4944-AEEE-B5D3-135F359A6FC7}"/>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9C5D4565-15C0-3840-8561-6B271DD2D6B3}"/>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35F3323C-B010-7475-108C-98E46A2B0459}"/>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526D575-2A2A-A6D1-7380-46E90B4F3A68}"/>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376EFE30-6FF8-8422-F60D-603E24381A97}"/>
              </a:ext>
            </a:extLst>
          </p:cNvPr>
          <p:cNvSpPr/>
          <p:nvPr/>
        </p:nvSpPr>
        <p:spPr>
          <a:xfrm>
            <a:off x="476494" y="5109922"/>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DA8130-319A-9F74-1526-C5EBCF1DA27C}"/>
              </a:ext>
            </a:extLst>
          </p:cNvPr>
          <p:cNvSpPr txBox="1"/>
          <p:nvPr/>
        </p:nvSpPr>
        <p:spPr>
          <a:xfrm>
            <a:off x="533508" y="5158049"/>
            <a:ext cx="10758400" cy="101566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DIGITAL RESPONSIBILITY IS BECOMING A BRAND ISSUE </a:t>
            </a:r>
          </a:p>
          <a:p>
            <a:pPr fontAlgn="base"/>
            <a:br>
              <a:rPr lang="en-GB"/>
            </a:br>
            <a:r>
              <a:rPr lang="en-GB"/>
              <a:t>Consumers increasingly expect safer, more responsible digital environments. </a:t>
            </a:r>
          </a:p>
        </p:txBody>
      </p:sp>
      <p:sp>
        <p:nvSpPr>
          <p:cNvPr id="6" name="TextBox 5">
            <a:extLst>
              <a:ext uri="{FF2B5EF4-FFF2-40B4-BE49-F238E27FC236}">
                <a16:creationId xmlns:a16="http://schemas.microsoft.com/office/drawing/2014/main" id="{102AC764-5ED4-7DBF-8FF1-BD0BBF8F543E}"/>
              </a:ext>
            </a:extLst>
          </p:cNvPr>
          <p:cNvSpPr txBox="1"/>
          <p:nvPr/>
        </p:nvSpPr>
        <p:spPr>
          <a:xfrm>
            <a:off x="533508" y="3281121"/>
            <a:ext cx="5195908"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PARENTS ARE PART OF THE CHALLENGE</a:t>
            </a:r>
          </a:p>
          <a:p>
            <a:pPr fontAlgn="base"/>
            <a:r>
              <a:rPr lang="en-GB"/>
              <a:t> </a:t>
            </a:r>
            <a:br>
              <a:rPr lang="en-GB"/>
            </a:br>
            <a:r>
              <a:rPr lang="en-GB"/>
              <a:t>Adult technology habits significantly influence children's wellbeing.  </a:t>
            </a:r>
          </a:p>
        </p:txBody>
      </p:sp>
      <p:sp>
        <p:nvSpPr>
          <p:cNvPr id="8" name="Rectangle 7">
            <a:extLst>
              <a:ext uri="{FF2B5EF4-FFF2-40B4-BE49-F238E27FC236}">
                <a16:creationId xmlns:a16="http://schemas.microsoft.com/office/drawing/2014/main" id="{042DB23C-F9E0-4D5A-3800-530F94AFA5B9}"/>
              </a:ext>
            </a:extLst>
          </p:cNvPr>
          <p:cNvSpPr/>
          <p:nvPr/>
        </p:nvSpPr>
        <p:spPr>
          <a:xfrm>
            <a:off x="6043105" y="3265078"/>
            <a:ext cx="5252922" cy="90052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95EC5EF-0485-F03C-1113-54A85CBBF338}"/>
              </a:ext>
            </a:extLst>
          </p:cNvPr>
          <p:cNvSpPr txBox="1"/>
          <p:nvPr/>
        </p:nvSpPr>
        <p:spPr>
          <a:xfrm>
            <a:off x="6100119" y="3281121"/>
            <a:ext cx="5195908" cy="166199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UNDER-16 RESTRICTIONS APPEAR INCREASINGLY LIKELY</a:t>
            </a:r>
          </a:p>
          <a:p>
            <a:pPr fontAlgn="base"/>
            <a:r>
              <a:rPr lang="en-GB"/>
              <a:t> </a:t>
            </a:r>
            <a:br>
              <a:rPr lang="en-GB"/>
            </a:br>
            <a:r>
              <a:rPr lang="en-GB"/>
              <a:t>Brands should prepare for greater regulation of youth audiences.  </a:t>
            </a:r>
          </a:p>
        </p:txBody>
      </p:sp>
      <p:sp>
        <p:nvSpPr>
          <p:cNvPr id="14" name="Rounded Rectangle 13">
            <a:extLst>
              <a:ext uri="{FF2B5EF4-FFF2-40B4-BE49-F238E27FC236}">
                <a16:creationId xmlns:a16="http://schemas.microsoft.com/office/drawing/2014/main" id="{2C18DEE7-8EF2-8DCC-EFB4-04D7654CA2B4}"/>
              </a:ext>
            </a:extLst>
          </p:cNvPr>
          <p:cNvSpPr/>
          <p:nvPr/>
        </p:nvSpPr>
        <p:spPr>
          <a:xfrm>
            <a:off x="8420100" y="6380083"/>
            <a:ext cx="36195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12 </a:t>
            </a:r>
            <a:r>
              <a:rPr lang="en-US" sz="1200">
                <a:solidFill>
                  <a:schemeClr val="bg1"/>
                </a:solidFill>
                <a:latin typeface="Aptos" panose="020B0004020202020204" pitchFamily="34" charset="0"/>
              </a:rPr>
              <a:t>Can we still have the internet for kids?</a:t>
            </a:r>
            <a:endParaRPr lang="en-US" sz="1200">
              <a:latin typeface="Aptos" panose="020B0004020202020204" pitchFamily="34" charset="0"/>
            </a:endParaRPr>
          </a:p>
        </p:txBody>
      </p:sp>
    </p:spTree>
    <p:extLst>
      <p:ext uri="{BB962C8B-B14F-4D97-AF65-F5344CB8AC3E}">
        <p14:creationId xmlns:p14="http://schemas.microsoft.com/office/powerpoint/2010/main" val="1987793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AB49776-CD04-6DF9-7A12-3E8BB8D945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5F2717-3013-41AB-0194-FC2B2B299E5C}"/>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No.13</a:t>
            </a:r>
          </a:p>
        </p:txBody>
      </p:sp>
      <p:pic>
        <p:nvPicPr>
          <p:cNvPr id="3" name="Picture 2">
            <a:extLst>
              <a:ext uri="{FF2B5EF4-FFF2-40B4-BE49-F238E27FC236}">
                <a16:creationId xmlns:a16="http://schemas.microsoft.com/office/drawing/2014/main" id="{E0761A29-1EFC-EAA3-8BF8-89A6D8A4C97B}"/>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8C333A22-DD48-3407-AA00-A5133C9C37FF}"/>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FF62A7B0-0C66-1235-5C8D-3FC64D123E08}"/>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WHY WE NEED IMMIGRANTS</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B640C9BB-5137-FBA2-33B6-0AE8954455EF}"/>
              </a:ext>
            </a:extLst>
          </p:cNvPr>
          <p:cNvSpPr txBox="1"/>
          <p:nvPr/>
        </p:nvSpPr>
        <p:spPr>
          <a:xfrm>
            <a:off x="308919" y="5804380"/>
            <a:ext cx="6434781" cy="646331"/>
          </a:xfrm>
          <a:prstGeom prst="rect">
            <a:avLst/>
          </a:prstGeom>
          <a:noFill/>
        </p:spPr>
        <p:txBody>
          <a:bodyPr wrap="square" rtlCol="0">
            <a:spAutoFit/>
            <a:scene3d>
              <a:camera prst="orthographicFront">
                <a:rot lat="0" lon="0" rev="0"/>
              </a:camera>
              <a:lightRig rig="threePt" dir="t"/>
            </a:scene3d>
          </a:bodyPr>
          <a:lstStyle/>
          <a:p>
            <a:r>
              <a:rPr lang="en-GB"/>
              <a:t>Neri Kara Silliman </a:t>
            </a:r>
            <a:r>
              <a:rPr lang="en-GB" i="1"/>
              <a:t>(University of Oxford), </a:t>
            </a:r>
            <a:r>
              <a:rPr lang="en-GB"/>
              <a:t>Mursal Hedayat </a:t>
            </a:r>
            <a:r>
              <a:rPr lang="en-GB" i="1"/>
              <a:t>(Chatterbox) </a:t>
            </a:r>
            <a:r>
              <a:rPr lang="en-GB"/>
              <a:t>&amp; moderator Rita McGrath </a:t>
            </a:r>
            <a:r>
              <a:rPr lang="en-GB" i="1"/>
              <a:t>(Columbia University) </a:t>
            </a:r>
            <a:endParaRPr lang="en-US" i="1">
              <a:latin typeface="Aptos" panose="020B0004020202020204" pitchFamily="34" charset="0"/>
            </a:endParaRPr>
          </a:p>
        </p:txBody>
      </p:sp>
    </p:spTree>
    <p:extLst>
      <p:ext uri="{BB962C8B-B14F-4D97-AF65-F5344CB8AC3E}">
        <p14:creationId xmlns:p14="http://schemas.microsoft.com/office/powerpoint/2010/main" val="2919722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70D35-88A7-C6FF-89F5-0B34169780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884530-E025-0EE9-652C-D7C51B93F4A5}"/>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4EF06AC7-F5E6-08F7-AB12-90816E0A0ED5}"/>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20596B7-EBD1-F23E-D3A0-625464E4965B}"/>
              </a:ext>
            </a:extLst>
          </p:cNvPr>
          <p:cNvSpPr txBox="1"/>
          <p:nvPr/>
        </p:nvSpPr>
        <p:spPr>
          <a:xfrm>
            <a:off x="627037" y="1532527"/>
            <a:ext cx="5581257" cy="4524315"/>
          </a:xfrm>
          <a:prstGeom prst="rect">
            <a:avLst/>
          </a:prstGeom>
          <a:noFill/>
        </p:spPr>
        <p:txBody>
          <a:bodyPr wrap="square" rtlCol="0">
            <a:spAutoFit/>
          </a:bodyPr>
          <a:lstStyle/>
          <a:p>
            <a:pPr fontAlgn="base"/>
            <a:r>
              <a:rPr lang="en-GB"/>
              <a:t>This discussion explored the role immigrants play in driving entrepreneurship, innovation and economic growth. </a:t>
            </a:r>
          </a:p>
          <a:p>
            <a:pPr fontAlgn="base"/>
            <a:endParaRPr lang="en-GB"/>
          </a:p>
          <a:p>
            <a:pPr fontAlgn="base"/>
            <a:r>
              <a:rPr lang="en-GB"/>
              <a:t>Drawing on research and real-world examples, the panel challenged narratives that frame immigration as a burden and instead highlighted its contribution to business creation, talent development and societal progress. </a:t>
            </a:r>
          </a:p>
          <a:p>
            <a:pPr fontAlgn="base"/>
            <a:endParaRPr lang="en-GB"/>
          </a:p>
          <a:p>
            <a:pPr fontAlgn="base"/>
            <a:r>
              <a:rPr lang="en-GB"/>
              <a:t>Beyond the statistics, the conversation focused on why immigrants often become effective innovators. Navigating uncertainty, rebuilding networks and adapting to new environments develops resilience, creativity and problem-solving skills that are increasingly valuable in modern organisations. </a:t>
            </a:r>
          </a:p>
        </p:txBody>
      </p:sp>
      <p:sp>
        <p:nvSpPr>
          <p:cNvPr id="2" name="TextBox 1">
            <a:extLst>
              <a:ext uri="{FF2B5EF4-FFF2-40B4-BE49-F238E27FC236}">
                <a16:creationId xmlns:a16="http://schemas.microsoft.com/office/drawing/2014/main" id="{EC563645-72A5-2377-5D34-9753F68E1896}"/>
              </a:ext>
            </a:extLst>
          </p:cNvPr>
          <p:cNvSpPr txBox="1"/>
          <p:nvPr/>
        </p:nvSpPr>
        <p:spPr>
          <a:xfrm>
            <a:off x="6482406" y="1532527"/>
            <a:ext cx="5196248" cy="923330"/>
          </a:xfrm>
          <a:prstGeom prst="rect">
            <a:avLst/>
          </a:prstGeom>
          <a:noFill/>
        </p:spPr>
        <p:txBody>
          <a:bodyPr wrap="square" rtlCol="0">
            <a:spAutoFit/>
          </a:bodyPr>
          <a:lstStyle/>
          <a:p>
            <a:pPr fontAlgn="base"/>
            <a:r>
              <a:rPr lang="en-GB"/>
              <a:t>The panel also highlighted the importance of community, purpose and diversity as drivers of long-term success. </a:t>
            </a:r>
          </a:p>
        </p:txBody>
      </p:sp>
      <p:sp>
        <p:nvSpPr>
          <p:cNvPr id="5" name="Rounded Rectangle 4">
            <a:extLst>
              <a:ext uri="{FF2B5EF4-FFF2-40B4-BE49-F238E27FC236}">
                <a16:creationId xmlns:a16="http://schemas.microsoft.com/office/drawing/2014/main" id="{D823E905-7646-91A9-48FC-C5966AC5C9C2}"/>
              </a:ext>
            </a:extLst>
          </p:cNvPr>
          <p:cNvSpPr/>
          <p:nvPr/>
        </p:nvSpPr>
        <p:spPr>
          <a:xfrm>
            <a:off x="9321800" y="6380083"/>
            <a:ext cx="27178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13 </a:t>
            </a:r>
            <a:r>
              <a:rPr lang="en-US" sz="1200">
                <a:solidFill>
                  <a:schemeClr val="bg1"/>
                </a:solidFill>
                <a:latin typeface="Aptos" panose="020B0004020202020204" pitchFamily="34" charset="0"/>
              </a:rPr>
              <a:t>Why we need immigrants</a:t>
            </a:r>
            <a:endParaRPr lang="en-US" sz="1200">
              <a:latin typeface="Aptos" panose="020B0004020202020204" pitchFamily="34" charset="0"/>
            </a:endParaRPr>
          </a:p>
        </p:txBody>
      </p:sp>
      <p:pic>
        <p:nvPicPr>
          <p:cNvPr id="8" name="Picture 7">
            <a:extLst>
              <a:ext uri="{FF2B5EF4-FFF2-40B4-BE49-F238E27FC236}">
                <a16:creationId xmlns:a16="http://schemas.microsoft.com/office/drawing/2014/main" id="{3705E329-768F-33AA-FBBA-943A08F77E6C}"/>
              </a:ext>
            </a:extLst>
          </p:cNvPr>
          <p:cNvPicPr>
            <a:picLocks noChangeAspect="1"/>
          </p:cNvPicPr>
          <p:nvPr/>
        </p:nvPicPr>
        <p:blipFill>
          <a:blip r:embed="rId4"/>
          <a:srcRect l="23473" t="36712" r="660" b="1156"/>
          <a:stretch>
            <a:fillRect/>
          </a:stretch>
        </p:blipFill>
        <p:spPr>
          <a:xfrm>
            <a:off x="6584366" y="2692400"/>
            <a:ext cx="5607634" cy="3444349"/>
          </a:xfrm>
          <a:prstGeom prst="rect">
            <a:avLst/>
          </a:prstGeom>
        </p:spPr>
      </p:pic>
    </p:spTree>
    <p:extLst>
      <p:ext uri="{BB962C8B-B14F-4D97-AF65-F5344CB8AC3E}">
        <p14:creationId xmlns:p14="http://schemas.microsoft.com/office/powerpoint/2010/main" val="2077847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8358F8-3BB5-9C38-594D-00E79372C22E}"/>
              </a:ext>
            </a:extLst>
          </p:cNvPr>
          <p:cNvSpPr/>
          <p:nvPr/>
        </p:nvSpPr>
        <p:spPr>
          <a:xfrm>
            <a:off x="476494" y="32650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1721A2-DD12-CB5E-1D33-498CD4B00ECE}"/>
              </a:ext>
            </a:extLst>
          </p:cNvPr>
          <p:cNvSpPr/>
          <p:nvPr/>
        </p:nvSpPr>
        <p:spPr>
          <a:xfrm>
            <a:off x="476493" y="1500442"/>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516485"/>
            <a:ext cx="5252924"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DIVERSITY DRIVES INNOVATION </a:t>
            </a:r>
          </a:p>
          <a:p>
            <a:pPr fontAlgn="base"/>
            <a:br>
              <a:rPr lang="en-GB"/>
            </a:br>
            <a:r>
              <a:rPr lang="en-GB"/>
              <a:t>Different perspectives create better solutions and stronger businesses.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500442"/>
            <a:ext cx="5252923" cy="54097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516485"/>
            <a:ext cx="5371342"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RESILIENCE CREATES ENTREPRENEURS </a:t>
            </a:r>
          </a:p>
          <a:p>
            <a:pPr fontAlgn="base"/>
            <a:br>
              <a:rPr lang="en-GB"/>
            </a:br>
            <a:r>
              <a:rPr lang="en-GB"/>
              <a:t>Navigating uncertainty builds highly transferable skills.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109922"/>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158049"/>
            <a:ext cx="10758400"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TALENT IS EVERYWHERE </a:t>
            </a:r>
          </a:p>
          <a:p>
            <a:pPr fontAlgn="base"/>
            <a:br>
              <a:rPr lang="en-GB"/>
            </a:br>
            <a:r>
              <a:rPr lang="en-GB"/>
              <a:t>The opportunity lies in recognising and unlocking untapped potential. </a:t>
            </a:r>
          </a:p>
          <a:p>
            <a:pPr fontAlgn="base"/>
            <a:r>
              <a:rPr lang="en-GB"/>
              <a:t> </a:t>
            </a:r>
          </a:p>
        </p:txBody>
      </p:sp>
      <p:sp>
        <p:nvSpPr>
          <p:cNvPr id="6" name="TextBox 5">
            <a:extLst>
              <a:ext uri="{FF2B5EF4-FFF2-40B4-BE49-F238E27FC236}">
                <a16:creationId xmlns:a16="http://schemas.microsoft.com/office/drawing/2014/main" id="{F6074F21-BEE1-61B9-BA30-D0A9A90E9D20}"/>
              </a:ext>
            </a:extLst>
          </p:cNvPr>
          <p:cNvSpPr txBox="1"/>
          <p:nvPr/>
        </p:nvSpPr>
        <p:spPr>
          <a:xfrm>
            <a:off x="533508" y="3281121"/>
            <a:ext cx="5195908"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PURPOSE AND PROFIT CAN COEXIST </a:t>
            </a:r>
          </a:p>
          <a:p>
            <a:pPr fontAlgn="base"/>
            <a:br>
              <a:rPr lang="en-GB"/>
            </a:br>
            <a:r>
              <a:rPr lang="en-GB"/>
              <a:t>Many successful businesses begin by solving meaningful problems.  </a:t>
            </a:r>
          </a:p>
        </p:txBody>
      </p:sp>
      <p:sp>
        <p:nvSpPr>
          <p:cNvPr id="8" name="Rectangle 7">
            <a:extLst>
              <a:ext uri="{FF2B5EF4-FFF2-40B4-BE49-F238E27FC236}">
                <a16:creationId xmlns:a16="http://schemas.microsoft.com/office/drawing/2014/main" id="{84D6C107-CD42-5B08-8C04-3C0AC96D750B}"/>
              </a:ext>
            </a:extLst>
          </p:cNvPr>
          <p:cNvSpPr/>
          <p:nvPr/>
        </p:nvSpPr>
        <p:spPr>
          <a:xfrm>
            <a:off x="6043105" y="32650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3372E3-BD51-2D02-2F3C-454A3698C23A}"/>
              </a:ext>
            </a:extLst>
          </p:cNvPr>
          <p:cNvSpPr txBox="1"/>
          <p:nvPr/>
        </p:nvSpPr>
        <p:spPr>
          <a:xfrm>
            <a:off x="6100119" y="3281121"/>
            <a:ext cx="5195908"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COMMUNITY IS A GROWTH STRATEGY </a:t>
            </a:r>
          </a:p>
          <a:p>
            <a:pPr fontAlgn="base"/>
            <a:br>
              <a:rPr lang="en-GB"/>
            </a:br>
            <a:r>
              <a:rPr lang="en-GB"/>
              <a:t>Strong networks create sustainable competitive advantage.  </a:t>
            </a:r>
          </a:p>
        </p:txBody>
      </p:sp>
      <p:sp>
        <p:nvSpPr>
          <p:cNvPr id="14" name="Rounded Rectangle 13">
            <a:extLst>
              <a:ext uri="{FF2B5EF4-FFF2-40B4-BE49-F238E27FC236}">
                <a16:creationId xmlns:a16="http://schemas.microsoft.com/office/drawing/2014/main" id="{C40B5EBD-6E81-04D3-61F2-3A2745F49F3E}"/>
              </a:ext>
            </a:extLst>
          </p:cNvPr>
          <p:cNvSpPr/>
          <p:nvPr/>
        </p:nvSpPr>
        <p:spPr>
          <a:xfrm>
            <a:off x="9321800" y="6380083"/>
            <a:ext cx="27178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13 </a:t>
            </a:r>
            <a:r>
              <a:rPr lang="en-US" sz="1200">
                <a:solidFill>
                  <a:schemeClr val="bg1"/>
                </a:solidFill>
                <a:latin typeface="Aptos" panose="020B0004020202020204" pitchFamily="34" charset="0"/>
              </a:rPr>
              <a:t>Why we need immigrants</a:t>
            </a:r>
            <a:endParaRPr lang="en-US" sz="1200">
              <a:latin typeface="Aptos" panose="020B0004020202020204" pitchFamily="34" charset="0"/>
            </a:endParaRPr>
          </a:p>
        </p:txBody>
      </p:sp>
    </p:spTree>
    <p:extLst>
      <p:ext uri="{BB962C8B-B14F-4D97-AF65-F5344CB8AC3E}">
        <p14:creationId xmlns:p14="http://schemas.microsoft.com/office/powerpoint/2010/main" val="943686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AB49776-CD04-6DF9-7A12-3E8BB8D945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5F2717-3013-41AB-0194-FC2B2B299E5C}"/>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No.14</a:t>
            </a:r>
          </a:p>
        </p:txBody>
      </p:sp>
      <p:pic>
        <p:nvPicPr>
          <p:cNvPr id="3" name="Picture 2">
            <a:extLst>
              <a:ext uri="{FF2B5EF4-FFF2-40B4-BE49-F238E27FC236}">
                <a16:creationId xmlns:a16="http://schemas.microsoft.com/office/drawing/2014/main" id="{E0761A29-1EFC-EAA3-8BF8-89A6D8A4C97B}"/>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8C333A22-DD48-3407-AA00-A5133C9C37FF}"/>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FF62A7B0-0C66-1235-5C8D-3FC64D123E08}"/>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HUMAN AI STRATEGY: FROM ADOPTION TO ORGANISATIONAL ADVANTAGE</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B640C9BB-5137-FBA2-33B6-0AE8954455EF}"/>
              </a:ext>
            </a:extLst>
          </p:cNvPr>
          <p:cNvSpPr txBox="1"/>
          <p:nvPr/>
        </p:nvSpPr>
        <p:spPr>
          <a:xfrm>
            <a:off x="308919" y="5804380"/>
            <a:ext cx="6434781" cy="369332"/>
          </a:xfrm>
          <a:prstGeom prst="rect">
            <a:avLst/>
          </a:prstGeom>
          <a:noFill/>
        </p:spPr>
        <p:txBody>
          <a:bodyPr wrap="square" rtlCol="0">
            <a:spAutoFit/>
            <a:scene3d>
              <a:camera prst="orthographicFront">
                <a:rot lat="0" lon="0" rev="0"/>
              </a:camera>
              <a:lightRig rig="threePt" dir="t"/>
            </a:scene3d>
          </a:bodyPr>
          <a:lstStyle/>
          <a:p>
            <a:r>
              <a:rPr lang="en-GB"/>
              <a:t>Dr Laura Weiss at WPP </a:t>
            </a:r>
            <a:endParaRPr lang="en-US" i="1">
              <a:latin typeface="Aptos" panose="020B0004020202020204" pitchFamily="34" charset="0"/>
            </a:endParaRPr>
          </a:p>
        </p:txBody>
      </p:sp>
    </p:spTree>
    <p:extLst>
      <p:ext uri="{BB962C8B-B14F-4D97-AF65-F5344CB8AC3E}">
        <p14:creationId xmlns:p14="http://schemas.microsoft.com/office/powerpoint/2010/main" val="385700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70D35-88A7-C6FF-89F5-0B34169780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884530-E025-0EE9-652C-D7C51B93F4A5}"/>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4EF06AC7-F5E6-08F7-AB12-90816E0A0ED5}"/>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20596B7-EBD1-F23E-D3A0-625464E4965B}"/>
              </a:ext>
            </a:extLst>
          </p:cNvPr>
          <p:cNvSpPr txBox="1"/>
          <p:nvPr/>
        </p:nvSpPr>
        <p:spPr>
          <a:xfrm>
            <a:off x="627037" y="1532527"/>
            <a:ext cx="5581257" cy="4524315"/>
          </a:xfrm>
          <a:prstGeom prst="rect">
            <a:avLst/>
          </a:prstGeom>
          <a:noFill/>
        </p:spPr>
        <p:txBody>
          <a:bodyPr wrap="square" rtlCol="0">
            <a:spAutoFit/>
          </a:bodyPr>
          <a:lstStyle/>
          <a:p>
            <a:pPr fontAlgn="base"/>
            <a:r>
              <a:rPr lang="en-GB"/>
              <a:t>Dr Laura Weiss explored how organisations can move beyond AI adoption and towards genuine organisational transformation. Drawing on expertise in psychology, workforce analytics and AI strategy, she argued that the greatest challenge is not technology itself, but how effectively organisations bring together people, processes and AI systems. </a:t>
            </a:r>
          </a:p>
          <a:p>
            <a:pPr fontAlgn="base"/>
            <a:endParaRPr lang="en-GB"/>
          </a:p>
          <a:p>
            <a:pPr fontAlgn="base"/>
            <a:r>
              <a:rPr lang="en-GB"/>
              <a:t>A central theme was that AI acts as an amplifier rather than a solution. In high-performing organisations it can accelerate success, while in dysfunctional environments it often magnifies existing problems. Weiss also explored how AI is reshaping work, talent development and organisational design, highlighting the growing importance of connection, collaboration and strategic thinking. </a:t>
            </a:r>
          </a:p>
        </p:txBody>
      </p:sp>
      <p:sp>
        <p:nvSpPr>
          <p:cNvPr id="5" name="Rounded Rectangle 4">
            <a:extLst>
              <a:ext uri="{FF2B5EF4-FFF2-40B4-BE49-F238E27FC236}">
                <a16:creationId xmlns:a16="http://schemas.microsoft.com/office/drawing/2014/main" id="{604543A0-15DF-0E67-AB2E-8E2C908173D2}"/>
              </a:ext>
            </a:extLst>
          </p:cNvPr>
          <p:cNvSpPr/>
          <p:nvPr/>
        </p:nvSpPr>
        <p:spPr>
          <a:xfrm>
            <a:off x="9740900" y="6380083"/>
            <a:ext cx="22987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14 </a:t>
            </a:r>
            <a:r>
              <a:rPr lang="en-US" sz="1200">
                <a:solidFill>
                  <a:schemeClr val="bg1"/>
                </a:solidFill>
                <a:latin typeface="Aptos" panose="020B0004020202020204" pitchFamily="34" charset="0"/>
              </a:rPr>
              <a:t>Human AI strategy</a:t>
            </a:r>
            <a:endParaRPr lang="en-US" sz="1200">
              <a:latin typeface="Aptos" panose="020B0004020202020204" pitchFamily="34" charset="0"/>
            </a:endParaRPr>
          </a:p>
        </p:txBody>
      </p:sp>
      <p:pic>
        <p:nvPicPr>
          <p:cNvPr id="8" name="Picture 7">
            <a:extLst>
              <a:ext uri="{FF2B5EF4-FFF2-40B4-BE49-F238E27FC236}">
                <a16:creationId xmlns:a16="http://schemas.microsoft.com/office/drawing/2014/main" id="{F864FCDA-CAA1-EEAB-BD4A-C035270CCF27}"/>
              </a:ext>
            </a:extLst>
          </p:cNvPr>
          <p:cNvPicPr>
            <a:picLocks noChangeAspect="1"/>
          </p:cNvPicPr>
          <p:nvPr/>
        </p:nvPicPr>
        <p:blipFill>
          <a:blip r:embed="rId4"/>
          <a:srcRect t="25909"/>
          <a:stretch>
            <a:fillRect/>
          </a:stretch>
        </p:blipFill>
        <p:spPr>
          <a:xfrm>
            <a:off x="6636680" y="3149600"/>
            <a:ext cx="5555319" cy="3086988"/>
          </a:xfrm>
          <a:prstGeom prst="rect">
            <a:avLst/>
          </a:prstGeom>
        </p:spPr>
      </p:pic>
      <p:pic>
        <p:nvPicPr>
          <p:cNvPr id="12" name="Picture 11">
            <a:extLst>
              <a:ext uri="{FF2B5EF4-FFF2-40B4-BE49-F238E27FC236}">
                <a16:creationId xmlns:a16="http://schemas.microsoft.com/office/drawing/2014/main" id="{CF2645E9-27D7-5734-1186-4B3CB0109955}"/>
              </a:ext>
            </a:extLst>
          </p:cNvPr>
          <p:cNvPicPr>
            <a:picLocks noChangeAspect="1"/>
          </p:cNvPicPr>
          <p:nvPr/>
        </p:nvPicPr>
        <p:blipFill>
          <a:blip r:embed="rId5"/>
          <a:srcRect t="20350" b="25909"/>
          <a:stretch>
            <a:fillRect/>
          </a:stretch>
        </p:blipFill>
        <p:spPr>
          <a:xfrm>
            <a:off x="6636679" y="847882"/>
            <a:ext cx="5555319" cy="2239105"/>
          </a:xfrm>
          <a:prstGeom prst="rect">
            <a:avLst/>
          </a:prstGeom>
        </p:spPr>
      </p:pic>
    </p:spTree>
    <p:extLst>
      <p:ext uri="{BB962C8B-B14F-4D97-AF65-F5344CB8AC3E}">
        <p14:creationId xmlns:p14="http://schemas.microsoft.com/office/powerpoint/2010/main" val="2279757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8358F8-3BB5-9C38-594D-00E79372C22E}"/>
              </a:ext>
            </a:extLst>
          </p:cNvPr>
          <p:cNvSpPr/>
          <p:nvPr/>
        </p:nvSpPr>
        <p:spPr>
          <a:xfrm>
            <a:off x="476494" y="33666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1721A2-DD12-CB5E-1D33-498CD4B00ECE}"/>
              </a:ext>
            </a:extLst>
          </p:cNvPr>
          <p:cNvSpPr/>
          <p:nvPr/>
        </p:nvSpPr>
        <p:spPr>
          <a:xfrm>
            <a:off x="476493" y="1602042"/>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618085"/>
            <a:ext cx="5252924"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AI AMPLIFIES - IT DOESN'T FIX </a:t>
            </a:r>
          </a:p>
          <a:p>
            <a:pPr fontAlgn="base"/>
            <a:br>
              <a:rPr lang="en-GB"/>
            </a:br>
            <a:r>
              <a:rPr lang="en-GB"/>
              <a:t>Technology strengthens existing organisational strengths and weaknesses.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602042"/>
            <a:ext cx="5252923" cy="849058"/>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618085"/>
            <a:ext cx="5371342" cy="166199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PEOPLE, PROCESS AND AI MUST WORK TOGETHER </a:t>
            </a:r>
          </a:p>
          <a:p>
            <a:pPr fontAlgn="base"/>
            <a:br>
              <a:rPr lang="en-GB"/>
            </a:br>
            <a:r>
              <a:rPr lang="en-GB"/>
              <a:t>Sustainable value comes from the system, not the tool.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008322"/>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056449"/>
            <a:ext cx="10758400" cy="101566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HUMAN SKILLS BECOME MORE IMPORTANT </a:t>
            </a:r>
          </a:p>
          <a:p>
            <a:pPr fontAlgn="base"/>
            <a:br>
              <a:rPr lang="en-GB"/>
            </a:br>
            <a:r>
              <a:rPr lang="en-GB"/>
              <a:t>Creativity, judgement and collaboration increase in value as AI adoption grows.  </a:t>
            </a:r>
          </a:p>
        </p:txBody>
      </p:sp>
      <p:sp>
        <p:nvSpPr>
          <p:cNvPr id="6" name="TextBox 5">
            <a:extLst>
              <a:ext uri="{FF2B5EF4-FFF2-40B4-BE49-F238E27FC236}">
                <a16:creationId xmlns:a16="http://schemas.microsoft.com/office/drawing/2014/main" id="{F6074F21-BEE1-61B9-BA30-D0A9A90E9D20}"/>
              </a:ext>
            </a:extLst>
          </p:cNvPr>
          <p:cNvSpPr txBox="1"/>
          <p:nvPr/>
        </p:nvSpPr>
        <p:spPr>
          <a:xfrm>
            <a:off x="533508" y="3382721"/>
            <a:ext cx="5195908"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EFFICIENCY ISN'T THE END GOAL </a:t>
            </a:r>
          </a:p>
          <a:p>
            <a:pPr fontAlgn="base"/>
            <a:br>
              <a:rPr lang="en-GB"/>
            </a:br>
            <a:r>
              <a:rPr lang="en-GB"/>
              <a:t>The opportunity lies in how organisations use the time AI creates.  </a:t>
            </a:r>
          </a:p>
        </p:txBody>
      </p:sp>
      <p:sp>
        <p:nvSpPr>
          <p:cNvPr id="8" name="Rectangle 7">
            <a:extLst>
              <a:ext uri="{FF2B5EF4-FFF2-40B4-BE49-F238E27FC236}">
                <a16:creationId xmlns:a16="http://schemas.microsoft.com/office/drawing/2014/main" id="{84D6C107-CD42-5B08-8C04-3C0AC96D750B}"/>
              </a:ext>
            </a:extLst>
          </p:cNvPr>
          <p:cNvSpPr/>
          <p:nvPr/>
        </p:nvSpPr>
        <p:spPr>
          <a:xfrm>
            <a:off x="6043105" y="33666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3372E3-BD51-2D02-2F3C-454A3698C23A}"/>
              </a:ext>
            </a:extLst>
          </p:cNvPr>
          <p:cNvSpPr txBox="1"/>
          <p:nvPr/>
        </p:nvSpPr>
        <p:spPr>
          <a:xfrm>
            <a:off x="6100119" y="3382721"/>
            <a:ext cx="5195908"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CONNECTORS WILL BECOME INVALUABLE</a:t>
            </a:r>
          </a:p>
          <a:p>
            <a:pPr fontAlgn="base"/>
            <a:r>
              <a:rPr lang="en-GB"/>
              <a:t> </a:t>
            </a:r>
            <a:br>
              <a:rPr lang="en-GB"/>
            </a:br>
            <a:r>
              <a:rPr lang="en-GB"/>
              <a:t>Future advantage comes from linking ideas, disciplines and technologies.  </a:t>
            </a:r>
          </a:p>
        </p:txBody>
      </p:sp>
      <p:sp>
        <p:nvSpPr>
          <p:cNvPr id="14" name="Rounded Rectangle 13">
            <a:extLst>
              <a:ext uri="{FF2B5EF4-FFF2-40B4-BE49-F238E27FC236}">
                <a16:creationId xmlns:a16="http://schemas.microsoft.com/office/drawing/2014/main" id="{72DECF3F-E90E-E9DC-60AC-C193A80EA564}"/>
              </a:ext>
            </a:extLst>
          </p:cNvPr>
          <p:cNvSpPr/>
          <p:nvPr/>
        </p:nvSpPr>
        <p:spPr>
          <a:xfrm>
            <a:off x="9740900" y="6380083"/>
            <a:ext cx="22987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14 </a:t>
            </a:r>
            <a:r>
              <a:rPr lang="en-US" sz="1200">
                <a:solidFill>
                  <a:schemeClr val="bg1"/>
                </a:solidFill>
                <a:latin typeface="Aptos" panose="020B0004020202020204" pitchFamily="34" charset="0"/>
              </a:rPr>
              <a:t>Human AI strategy</a:t>
            </a:r>
            <a:endParaRPr lang="en-US" sz="1200">
              <a:latin typeface="Aptos" panose="020B0004020202020204" pitchFamily="34" charset="0"/>
            </a:endParaRPr>
          </a:p>
        </p:txBody>
      </p:sp>
    </p:spTree>
    <p:extLst>
      <p:ext uri="{BB962C8B-B14F-4D97-AF65-F5344CB8AC3E}">
        <p14:creationId xmlns:p14="http://schemas.microsoft.com/office/powerpoint/2010/main" val="913252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AB49776-CD04-6DF9-7A12-3E8BB8D945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5F2717-3013-41AB-0194-FC2B2B299E5C}"/>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No.15</a:t>
            </a:r>
          </a:p>
        </p:txBody>
      </p:sp>
      <p:pic>
        <p:nvPicPr>
          <p:cNvPr id="3" name="Picture 2">
            <a:extLst>
              <a:ext uri="{FF2B5EF4-FFF2-40B4-BE49-F238E27FC236}">
                <a16:creationId xmlns:a16="http://schemas.microsoft.com/office/drawing/2014/main" id="{E0761A29-1EFC-EAA3-8BF8-89A6D8A4C97B}"/>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8C333A22-DD48-3407-AA00-A5133C9C37FF}"/>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FF62A7B0-0C66-1235-5C8D-3FC64D123E08}"/>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THE COMPANY YOU PITCHED ISNT THE COMPANY THAT THRIVES </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B640C9BB-5137-FBA2-33B6-0AE8954455EF}"/>
              </a:ext>
            </a:extLst>
          </p:cNvPr>
          <p:cNvSpPr txBox="1"/>
          <p:nvPr/>
        </p:nvSpPr>
        <p:spPr>
          <a:xfrm>
            <a:off x="308919" y="5804380"/>
            <a:ext cx="6434781" cy="646331"/>
          </a:xfrm>
          <a:prstGeom prst="rect">
            <a:avLst/>
          </a:prstGeom>
          <a:noFill/>
        </p:spPr>
        <p:txBody>
          <a:bodyPr wrap="square" rtlCol="0">
            <a:spAutoFit/>
            <a:scene3d>
              <a:camera prst="orthographicFront">
                <a:rot lat="0" lon="0" rev="0"/>
              </a:camera>
              <a:lightRig rig="threePt" dir="t"/>
            </a:scene3d>
          </a:bodyPr>
          <a:lstStyle/>
          <a:p>
            <a:r>
              <a:rPr lang="en-GB"/>
              <a:t>Saman Darkan, </a:t>
            </a:r>
            <a:r>
              <a:rPr lang="en-GB" i="1"/>
              <a:t>Co-Founder &amp; Chief Technology/Product Officer of </a:t>
            </a:r>
            <a:r>
              <a:rPr lang="en-GB" i="1" err="1"/>
              <a:t>Kitopi</a:t>
            </a:r>
            <a:r>
              <a:rPr lang="en-GB" i="1"/>
              <a:t>  </a:t>
            </a:r>
            <a:endParaRPr lang="en-US" i="1">
              <a:latin typeface="Aptos" panose="020B0004020202020204" pitchFamily="34" charset="0"/>
            </a:endParaRPr>
          </a:p>
        </p:txBody>
      </p:sp>
    </p:spTree>
    <p:extLst>
      <p:ext uri="{BB962C8B-B14F-4D97-AF65-F5344CB8AC3E}">
        <p14:creationId xmlns:p14="http://schemas.microsoft.com/office/powerpoint/2010/main" val="3784802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1AD229-233B-521C-84B6-EA6F26057A04}"/>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No.1</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41563E63-33C4-5E8F-B7FF-232A5BB154AD}"/>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BUILDING ARTISTIC UNIVERSES WITHOUT BORDERS </a:t>
            </a:r>
            <a:r>
              <a:rPr lang="en-GB" b="1"/>
              <a:t>(MARVEL &amp; FORTNITE)</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91968939-5AB3-3267-0F9A-768A13418B52}"/>
              </a:ext>
            </a:extLst>
          </p:cNvPr>
          <p:cNvSpPr txBox="1"/>
          <p:nvPr/>
        </p:nvSpPr>
        <p:spPr>
          <a:xfrm>
            <a:off x="308919" y="5804380"/>
            <a:ext cx="6027713" cy="646331"/>
          </a:xfrm>
          <a:prstGeom prst="rect">
            <a:avLst/>
          </a:prstGeom>
          <a:noFill/>
        </p:spPr>
        <p:txBody>
          <a:bodyPr wrap="square" rtlCol="0">
            <a:spAutoFit/>
            <a:scene3d>
              <a:camera prst="orthographicFront">
                <a:rot lat="0" lon="0" rev="0"/>
              </a:camera>
              <a:lightRig rig="threePt" dir="t"/>
            </a:scene3d>
          </a:bodyPr>
          <a:lstStyle/>
          <a:p>
            <a:r>
              <a:rPr lang="en-GB"/>
              <a:t>Anthony Russo </a:t>
            </a:r>
            <a:r>
              <a:rPr lang="en-GB" i="1"/>
              <a:t>(AGBO, Marvel) </a:t>
            </a:r>
            <a:r>
              <a:rPr lang="en-GB"/>
              <a:t>, Joe Russo </a:t>
            </a:r>
            <a:r>
              <a:rPr lang="en-GB" i="1"/>
              <a:t>(AGBO, Marvel)</a:t>
            </a:r>
          </a:p>
          <a:p>
            <a:r>
              <a:rPr lang="en-GB"/>
              <a:t>&amp; Donald Mustard </a:t>
            </a:r>
            <a:r>
              <a:rPr lang="en-GB" i="1"/>
              <a:t>(AGBO, ex-Epic Games) </a:t>
            </a:r>
            <a:r>
              <a:rPr lang="en-GB"/>
              <a:t>in conversation </a:t>
            </a:r>
            <a:endParaRPr lang="en-US" sz="2800" b="1">
              <a:latin typeface="Aptos Black" panose="020B0004020202020204" pitchFamily="34" charset="0"/>
            </a:endParaRPr>
          </a:p>
        </p:txBody>
      </p:sp>
    </p:spTree>
    <p:extLst>
      <p:ext uri="{BB962C8B-B14F-4D97-AF65-F5344CB8AC3E}">
        <p14:creationId xmlns:p14="http://schemas.microsoft.com/office/powerpoint/2010/main" val="2701494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70D35-88A7-C6FF-89F5-0B34169780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884530-E025-0EE9-652C-D7C51B93F4A5}"/>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4EF06AC7-F5E6-08F7-AB12-90816E0A0ED5}"/>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20596B7-EBD1-F23E-D3A0-625464E4965B}"/>
              </a:ext>
            </a:extLst>
          </p:cNvPr>
          <p:cNvSpPr txBox="1"/>
          <p:nvPr/>
        </p:nvSpPr>
        <p:spPr>
          <a:xfrm>
            <a:off x="627037" y="1532527"/>
            <a:ext cx="5581257" cy="4801314"/>
          </a:xfrm>
          <a:prstGeom prst="rect">
            <a:avLst/>
          </a:prstGeom>
          <a:noFill/>
        </p:spPr>
        <p:txBody>
          <a:bodyPr wrap="square" rtlCol="0">
            <a:spAutoFit/>
          </a:bodyPr>
          <a:lstStyle/>
          <a:p>
            <a:pPr fontAlgn="base"/>
            <a:r>
              <a:rPr lang="en-GB"/>
              <a:t>Saman Darkan shared the story of how </a:t>
            </a:r>
            <a:r>
              <a:rPr lang="en-GB" err="1"/>
              <a:t>Kitopi</a:t>
            </a:r>
            <a:r>
              <a:rPr lang="en-GB"/>
              <a:t> evolved from a cloud-kitchen startup into a broader technology-enabled hospitality platform. </a:t>
            </a:r>
          </a:p>
          <a:p>
            <a:pPr fontAlgn="base"/>
            <a:endParaRPr lang="en-GB"/>
          </a:p>
          <a:p>
            <a:pPr fontAlgn="base"/>
            <a:r>
              <a:rPr lang="en-GB"/>
              <a:t>Through examples from product development, marketing, AI adoption and business strategy, he demonstrated how successful companies evolve by following customer behaviour rather than remaining attached to their original vision. </a:t>
            </a:r>
          </a:p>
          <a:p>
            <a:pPr fontAlgn="base"/>
            <a:endParaRPr lang="en-GB"/>
          </a:p>
          <a:p>
            <a:pPr fontAlgn="base"/>
            <a:r>
              <a:rPr lang="en-GB"/>
              <a:t>A recurring theme was adaptability. Darkan argued that growth requires leaders to remain objective, challenge assumptions and continuously reinvent aspects of their business model. While technology and AI play an important role, the session reinforced that customer understanding remains the most important driver of long-term success. </a:t>
            </a:r>
          </a:p>
        </p:txBody>
      </p:sp>
      <p:sp>
        <p:nvSpPr>
          <p:cNvPr id="2" name="Rounded Rectangle 1">
            <a:extLst>
              <a:ext uri="{FF2B5EF4-FFF2-40B4-BE49-F238E27FC236}">
                <a16:creationId xmlns:a16="http://schemas.microsoft.com/office/drawing/2014/main" id="{922BD365-80A0-F40E-E29C-BEA0AC4BC9D7}"/>
              </a:ext>
            </a:extLst>
          </p:cNvPr>
          <p:cNvSpPr/>
          <p:nvPr/>
        </p:nvSpPr>
        <p:spPr>
          <a:xfrm>
            <a:off x="7442200" y="6380083"/>
            <a:ext cx="45974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15 </a:t>
            </a:r>
            <a:r>
              <a:rPr lang="en-US" sz="1200">
                <a:solidFill>
                  <a:schemeClr val="bg1"/>
                </a:solidFill>
                <a:latin typeface="Aptos" panose="020B0004020202020204" pitchFamily="34" charset="0"/>
              </a:rPr>
              <a:t>The company you pitch isn’t the company that thrives</a:t>
            </a:r>
            <a:endParaRPr lang="en-US" sz="1200">
              <a:latin typeface="Aptos" panose="020B0004020202020204" pitchFamily="34" charset="0"/>
            </a:endParaRPr>
          </a:p>
        </p:txBody>
      </p:sp>
    </p:spTree>
    <p:extLst>
      <p:ext uri="{BB962C8B-B14F-4D97-AF65-F5344CB8AC3E}">
        <p14:creationId xmlns:p14="http://schemas.microsoft.com/office/powerpoint/2010/main" val="41693338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8358F8-3BB5-9C38-594D-00E79372C22E}"/>
              </a:ext>
            </a:extLst>
          </p:cNvPr>
          <p:cNvSpPr/>
          <p:nvPr/>
        </p:nvSpPr>
        <p:spPr>
          <a:xfrm>
            <a:off x="476494" y="3226977"/>
            <a:ext cx="5252922" cy="856159"/>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1721A2-DD12-CB5E-1D33-498CD4B00ECE}"/>
              </a:ext>
            </a:extLst>
          </p:cNvPr>
          <p:cNvSpPr/>
          <p:nvPr/>
        </p:nvSpPr>
        <p:spPr>
          <a:xfrm>
            <a:off x="476493" y="1640142"/>
            <a:ext cx="5252923"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656185"/>
            <a:ext cx="5252924"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DATA SHOULD CHALLENGE ASSUMPTIONS </a:t>
            </a:r>
          </a:p>
          <a:p>
            <a:pPr fontAlgn="base"/>
            <a:br>
              <a:rPr lang="en-GB"/>
            </a:br>
            <a:r>
              <a:rPr lang="en-GB"/>
              <a:t>Strong evidence creates confidence for strategic change.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640142"/>
            <a:ext cx="5252923" cy="849058"/>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656185"/>
            <a:ext cx="5371342" cy="1384995"/>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FOLLOW CUSTOMERS, NOT YOUR</a:t>
            </a:r>
          </a:p>
          <a:p>
            <a:pPr fontAlgn="base"/>
            <a:r>
              <a:rPr lang="en-GB" sz="2400">
                <a:solidFill>
                  <a:schemeClr val="bg1"/>
                </a:solidFill>
                <a:latin typeface="Impact" panose="020B0806030902050204" pitchFamily="34" charset="0"/>
              </a:rPr>
              <a:t>BUSINESS PLAN </a:t>
            </a:r>
          </a:p>
          <a:p>
            <a:pPr fontAlgn="base"/>
            <a:br>
              <a:rPr lang="en-GB"/>
            </a:br>
            <a:r>
              <a:rPr lang="en-GB"/>
              <a:t>Growth comes from adapting to customer behaviour.</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046422"/>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094549"/>
            <a:ext cx="10758400" cy="101566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ADAPTABILITY IS A COMPETITIVE ADVANTAGE </a:t>
            </a:r>
          </a:p>
          <a:p>
            <a:pPr fontAlgn="base"/>
            <a:br>
              <a:rPr lang="en-GB"/>
            </a:br>
            <a:r>
              <a:rPr lang="en-GB"/>
              <a:t>The businesses that thrive are willing to reinvent themselves. </a:t>
            </a:r>
          </a:p>
        </p:txBody>
      </p:sp>
      <p:sp>
        <p:nvSpPr>
          <p:cNvPr id="6" name="TextBox 5">
            <a:extLst>
              <a:ext uri="{FF2B5EF4-FFF2-40B4-BE49-F238E27FC236}">
                <a16:creationId xmlns:a16="http://schemas.microsoft.com/office/drawing/2014/main" id="{F6074F21-BEE1-61B9-BA30-D0A9A90E9D20}"/>
              </a:ext>
            </a:extLst>
          </p:cNvPr>
          <p:cNvSpPr txBox="1"/>
          <p:nvPr/>
        </p:nvSpPr>
        <p:spPr>
          <a:xfrm>
            <a:off x="533508" y="3243021"/>
            <a:ext cx="5195908" cy="166199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PHYSICAL AND DIGITAL WORK BEST TOGETHER </a:t>
            </a:r>
          </a:p>
          <a:p>
            <a:pPr fontAlgn="base"/>
            <a:br>
              <a:rPr lang="en-GB"/>
            </a:br>
            <a:r>
              <a:rPr lang="en-GB"/>
              <a:t>Customers value integrated experiences, not channels.  </a:t>
            </a:r>
          </a:p>
        </p:txBody>
      </p:sp>
      <p:sp>
        <p:nvSpPr>
          <p:cNvPr id="8" name="Rectangle 7">
            <a:extLst>
              <a:ext uri="{FF2B5EF4-FFF2-40B4-BE49-F238E27FC236}">
                <a16:creationId xmlns:a16="http://schemas.microsoft.com/office/drawing/2014/main" id="{84D6C107-CD42-5B08-8C04-3C0AC96D750B}"/>
              </a:ext>
            </a:extLst>
          </p:cNvPr>
          <p:cNvSpPr/>
          <p:nvPr/>
        </p:nvSpPr>
        <p:spPr>
          <a:xfrm>
            <a:off x="6043105" y="3226978"/>
            <a:ext cx="5252922"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3372E3-BD51-2D02-2F3C-454A3698C23A}"/>
              </a:ext>
            </a:extLst>
          </p:cNvPr>
          <p:cNvSpPr txBox="1"/>
          <p:nvPr/>
        </p:nvSpPr>
        <p:spPr>
          <a:xfrm>
            <a:off x="6100119" y="3243021"/>
            <a:ext cx="5195908"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AI CREATES LEVERAGE, NOT STRATEGY</a:t>
            </a:r>
          </a:p>
          <a:p>
            <a:pPr fontAlgn="base"/>
            <a:r>
              <a:rPr lang="en-GB"/>
              <a:t> </a:t>
            </a:r>
            <a:br>
              <a:rPr lang="en-GB"/>
            </a:br>
            <a:r>
              <a:rPr lang="en-GB"/>
              <a:t>Technology accelerates execution but doesn't replace insight.  </a:t>
            </a:r>
          </a:p>
        </p:txBody>
      </p:sp>
      <p:sp>
        <p:nvSpPr>
          <p:cNvPr id="14" name="Rounded Rectangle 13">
            <a:extLst>
              <a:ext uri="{FF2B5EF4-FFF2-40B4-BE49-F238E27FC236}">
                <a16:creationId xmlns:a16="http://schemas.microsoft.com/office/drawing/2014/main" id="{3816BB7F-C01F-1595-4BB5-0729FFE62E88}"/>
              </a:ext>
            </a:extLst>
          </p:cNvPr>
          <p:cNvSpPr/>
          <p:nvPr/>
        </p:nvSpPr>
        <p:spPr>
          <a:xfrm>
            <a:off x="7442200" y="6380083"/>
            <a:ext cx="45974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15 </a:t>
            </a:r>
            <a:r>
              <a:rPr lang="en-US" sz="1200">
                <a:solidFill>
                  <a:schemeClr val="bg1"/>
                </a:solidFill>
                <a:latin typeface="Aptos" panose="020B0004020202020204" pitchFamily="34" charset="0"/>
              </a:rPr>
              <a:t>The company you pitch isn’t the company that thrives</a:t>
            </a:r>
            <a:endParaRPr lang="en-US" sz="1200">
              <a:latin typeface="Aptos" panose="020B0004020202020204" pitchFamily="34" charset="0"/>
            </a:endParaRPr>
          </a:p>
        </p:txBody>
      </p:sp>
    </p:spTree>
    <p:extLst>
      <p:ext uri="{BB962C8B-B14F-4D97-AF65-F5344CB8AC3E}">
        <p14:creationId xmlns:p14="http://schemas.microsoft.com/office/powerpoint/2010/main" val="16844549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AB49776-CD04-6DF9-7A12-3E8BB8D945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5F2717-3013-41AB-0194-FC2B2B299E5C}"/>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No.16</a:t>
            </a:r>
          </a:p>
        </p:txBody>
      </p:sp>
      <p:pic>
        <p:nvPicPr>
          <p:cNvPr id="3" name="Picture 2">
            <a:extLst>
              <a:ext uri="{FF2B5EF4-FFF2-40B4-BE49-F238E27FC236}">
                <a16:creationId xmlns:a16="http://schemas.microsoft.com/office/drawing/2014/main" id="{E0761A29-1EFC-EAA3-8BF8-89A6D8A4C97B}"/>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8C333A22-DD48-3407-AA00-A5133C9C37FF}"/>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FF62A7B0-0C66-1235-5C8D-3FC64D123E08}"/>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STAY LOUD, STAY WELL </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B640C9BB-5137-FBA2-33B6-0AE8954455EF}"/>
              </a:ext>
            </a:extLst>
          </p:cNvPr>
          <p:cNvSpPr txBox="1"/>
          <p:nvPr/>
        </p:nvSpPr>
        <p:spPr>
          <a:xfrm>
            <a:off x="308919" y="5804380"/>
            <a:ext cx="6434781" cy="646331"/>
          </a:xfrm>
          <a:prstGeom prst="rect">
            <a:avLst/>
          </a:prstGeom>
          <a:noFill/>
        </p:spPr>
        <p:txBody>
          <a:bodyPr wrap="square" rtlCol="0">
            <a:spAutoFit/>
            <a:scene3d>
              <a:camera prst="orthographicFront">
                <a:rot lat="0" lon="0" rev="0"/>
              </a:camera>
              <a:lightRig rig="threePt" dir="t"/>
            </a:scene3d>
          </a:bodyPr>
          <a:lstStyle/>
          <a:p>
            <a:r>
              <a:rPr lang="en-GB"/>
              <a:t>With iconic artist and advocate Mel B in conversation with Zumba CMO Carolina Moraes </a:t>
            </a:r>
            <a:endParaRPr lang="en-US" i="1">
              <a:latin typeface="Aptos" panose="020B0004020202020204" pitchFamily="34" charset="0"/>
            </a:endParaRPr>
          </a:p>
        </p:txBody>
      </p:sp>
    </p:spTree>
    <p:extLst>
      <p:ext uri="{BB962C8B-B14F-4D97-AF65-F5344CB8AC3E}">
        <p14:creationId xmlns:p14="http://schemas.microsoft.com/office/powerpoint/2010/main" val="2412907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70D35-88A7-C6FF-89F5-0B34169780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884530-E025-0EE9-652C-D7C51B93F4A5}"/>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4EF06AC7-F5E6-08F7-AB12-90816E0A0ED5}"/>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20596B7-EBD1-F23E-D3A0-625464E4965B}"/>
              </a:ext>
            </a:extLst>
          </p:cNvPr>
          <p:cNvSpPr txBox="1"/>
          <p:nvPr/>
        </p:nvSpPr>
        <p:spPr>
          <a:xfrm>
            <a:off x="627037" y="1532527"/>
            <a:ext cx="5581257" cy="3970318"/>
          </a:xfrm>
          <a:prstGeom prst="rect">
            <a:avLst/>
          </a:prstGeom>
          <a:noFill/>
        </p:spPr>
        <p:txBody>
          <a:bodyPr wrap="square" rtlCol="0">
            <a:spAutoFit/>
          </a:bodyPr>
          <a:lstStyle/>
          <a:p>
            <a:pPr fontAlgn="base"/>
            <a:r>
              <a:rPr lang="en-GB"/>
              <a:t>This discussion explored how mental and physical health drive collective empowerment. Mel B, who recently completed a trauma-informed care course at Leeds Beckett University, shared her personal journey of resilience and her coping strategies for reclaiming mental health and happiness in her own life. </a:t>
            </a:r>
          </a:p>
          <a:p>
            <a:pPr fontAlgn="base"/>
            <a:endParaRPr lang="en-GB"/>
          </a:p>
          <a:p>
            <a:pPr fontAlgn="base"/>
            <a:r>
              <a:rPr lang="en-GB"/>
              <a:t>Alongside her, the Zumba CMO Carolina Moraes explored how the global fitness movement goes far beyond physical exercise, directly impacting mental wellbeing. </a:t>
            </a:r>
          </a:p>
          <a:p>
            <a:pPr fontAlgn="base"/>
            <a:endParaRPr lang="en-GB"/>
          </a:p>
          <a:p>
            <a:pPr fontAlgn="base"/>
            <a:r>
              <a:rPr lang="en-GB"/>
              <a:t>The session was moderated by the writer Louise Gannon.  </a:t>
            </a:r>
          </a:p>
        </p:txBody>
      </p:sp>
      <p:sp>
        <p:nvSpPr>
          <p:cNvPr id="2" name="Rounded Rectangle 1">
            <a:extLst>
              <a:ext uri="{FF2B5EF4-FFF2-40B4-BE49-F238E27FC236}">
                <a16:creationId xmlns:a16="http://schemas.microsoft.com/office/drawing/2014/main" id="{0D6BA1B5-BAE0-E673-4CBE-DC866B598CBD}"/>
              </a:ext>
            </a:extLst>
          </p:cNvPr>
          <p:cNvSpPr/>
          <p:nvPr/>
        </p:nvSpPr>
        <p:spPr>
          <a:xfrm>
            <a:off x="9715500" y="6380083"/>
            <a:ext cx="23241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16 </a:t>
            </a:r>
            <a:r>
              <a:rPr lang="en-US" sz="1200">
                <a:solidFill>
                  <a:schemeClr val="bg1"/>
                </a:solidFill>
                <a:latin typeface="Aptos" panose="020B0004020202020204" pitchFamily="34" charset="0"/>
              </a:rPr>
              <a:t>Stay loud, stay well</a:t>
            </a:r>
            <a:endParaRPr lang="en-US" sz="1200">
              <a:latin typeface="Aptos" panose="020B0004020202020204" pitchFamily="34" charset="0"/>
            </a:endParaRPr>
          </a:p>
        </p:txBody>
      </p:sp>
    </p:spTree>
    <p:extLst>
      <p:ext uri="{BB962C8B-B14F-4D97-AF65-F5344CB8AC3E}">
        <p14:creationId xmlns:p14="http://schemas.microsoft.com/office/powerpoint/2010/main" val="4055988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8358F8-3BB5-9C38-594D-00E79372C22E}"/>
              </a:ext>
            </a:extLst>
          </p:cNvPr>
          <p:cNvSpPr/>
          <p:nvPr/>
        </p:nvSpPr>
        <p:spPr>
          <a:xfrm>
            <a:off x="476494" y="3239677"/>
            <a:ext cx="5252922" cy="856159"/>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1721A2-DD12-CB5E-1D33-498CD4B00ECE}"/>
              </a:ext>
            </a:extLst>
          </p:cNvPr>
          <p:cNvSpPr/>
          <p:nvPr/>
        </p:nvSpPr>
        <p:spPr>
          <a:xfrm>
            <a:off x="476493" y="1475041"/>
            <a:ext cx="5252923" cy="878911"/>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491085"/>
            <a:ext cx="5252924" cy="166199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HEALING STARTS WITH OWNING YOUR STORY  </a:t>
            </a:r>
          </a:p>
          <a:p>
            <a:pPr fontAlgn="base"/>
            <a:endParaRPr lang="en-GB"/>
          </a:p>
          <a:p>
            <a:pPr fontAlgn="base"/>
            <a:r>
              <a:rPr lang="en-GB"/>
              <a:t>Personal resilience begins with acknowledging past trauma rather than avoiding it. </a:t>
            </a:r>
          </a:p>
        </p:txBody>
      </p:sp>
      <p:sp>
        <p:nvSpPr>
          <p:cNvPr id="7" name="Rectangle 6">
            <a:extLst>
              <a:ext uri="{FF2B5EF4-FFF2-40B4-BE49-F238E27FC236}">
                <a16:creationId xmlns:a16="http://schemas.microsoft.com/office/drawing/2014/main" id="{45B8FCAA-A71A-A029-2422-43B4116BBD9E}"/>
              </a:ext>
            </a:extLst>
          </p:cNvPr>
          <p:cNvSpPr/>
          <p:nvPr/>
        </p:nvSpPr>
        <p:spPr>
          <a:xfrm>
            <a:off x="6038986" y="1475042"/>
            <a:ext cx="5252923" cy="849058"/>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1E6EE1-7EA0-3C69-A73F-837CC8434F2A}"/>
              </a:ext>
            </a:extLst>
          </p:cNvPr>
          <p:cNvSpPr txBox="1"/>
          <p:nvPr/>
        </p:nvSpPr>
        <p:spPr>
          <a:xfrm>
            <a:off x="6096000" y="1491085"/>
            <a:ext cx="5371342" cy="166199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MENTAL AND PHYSICAL HEALTH ARE DEEPLY CONNECTED</a:t>
            </a:r>
          </a:p>
          <a:p>
            <a:pPr fontAlgn="base"/>
            <a:r>
              <a:rPr lang="en-GB" b="1"/>
              <a:t> </a:t>
            </a:r>
            <a:r>
              <a:rPr lang="en-GB"/>
              <a:t> </a:t>
            </a:r>
          </a:p>
          <a:p>
            <a:pPr fontAlgn="base"/>
            <a:r>
              <a:rPr lang="en-GB"/>
              <a:t>Mental and physical wellbeing are not separate goals - they reinforce each other.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88F51C3B-0674-C26E-F98F-A9B4198A2F10}"/>
              </a:ext>
            </a:extLst>
          </p:cNvPr>
          <p:cNvSpPr/>
          <p:nvPr/>
        </p:nvSpPr>
        <p:spPr>
          <a:xfrm>
            <a:off x="476494" y="5287722"/>
            <a:ext cx="10815414"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F100DAA-88F1-E47A-A0F0-BB4A37BC888D}"/>
              </a:ext>
            </a:extLst>
          </p:cNvPr>
          <p:cNvSpPr txBox="1"/>
          <p:nvPr/>
        </p:nvSpPr>
        <p:spPr>
          <a:xfrm>
            <a:off x="533508" y="5335849"/>
            <a:ext cx="7911992" cy="129266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WELLNESS IS POWER </a:t>
            </a:r>
          </a:p>
          <a:p>
            <a:pPr fontAlgn="base"/>
            <a:r>
              <a:rPr lang="en-GB"/>
              <a:t> </a:t>
            </a:r>
          </a:p>
          <a:p>
            <a:pPr fontAlgn="base"/>
            <a:r>
              <a:rPr lang="en-GB"/>
              <a:t>People are better equipped to thrive and contribute when they feel mentally and physically well  </a:t>
            </a:r>
          </a:p>
        </p:txBody>
      </p:sp>
      <p:sp>
        <p:nvSpPr>
          <p:cNvPr id="6" name="TextBox 5">
            <a:extLst>
              <a:ext uri="{FF2B5EF4-FFF2-40B4-BE49-F238E27FC236}">
                <a16:creationId xmlns:a16="http://schemas.microsoft.com/office/drawing/2014/main" id="{F6074F21-BEE1-61B9-BA30-D0A9A90E9D20}"/>
              </a:ext>
            </a:extLst>
          </p:cNvPr>
          <p:cNvSpPr txBox="1"/>
          <p:nvPr/>
        </p:nvSpPr>
        <p:spPr>
          <a:xfrm>
            <a:off x="533508" y="3255721"/>
            <a:ext cx="5195908" cy="193899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COMMUNITY CREATES COLLECTIVE STRENGTH</a:t>
            </a:r>
          </a:p>
          <a:p>
            <a:pPr fontAlgn="base"/>
            <a:r>
              <a:rPr lang="en-GB" b="1"/>
              <a:t> </a:t>
            </a:r>
            <a:r>
              <a:rPr lang="en-GB"/>
              <a:t> </a:t>
            </a:r>
          </a:p>
          <a:p>
            <a:pPr fontAlgn="base"/>
            <a:r>
              <a:rPr lang="en-GB"/>
              <a:t>Empowerment is amplified when people come together around shared experiences and healthy habits.  </a:t>
            </a:r>
          </a:p>
        </p:txBody>
      </p:sp>
      <p:sp>
        <p:nvSpPr>
          <p:cNvPr id="8" name="Rectangle 7">
            <a:extLst>
              <a:ext uri="{FF2B5EF4-FFF2-40B4-BE49-F238E27FC236}">
                <a16:creationId xmlns:a16="http://schemas.microsoft.com/office/drawing/2014/main" id="{84D6C107-CD42-5B08-8C04-3C0AC96D750B}"/>
              </a:ext>
            </a:extLst>
          </p:cNvPr>
          <p:cNvSpPr/>
          <p:nvPr/>
        </p:nvSpPr>
        <p:spPr>
          <a:xfrm>
            <a:off x="6043105" y="3239678"/>
            <a:ext cx="5252922" cy="856158"/>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3372E3-BD51-2D02-2F3C-454A3698C23A}"/>
              </a:ext>
            </a:extLst>
          </p:cNvPr>
          <p:cNvSpPr txBox="1"/>
          <p:nvPr/>
        </p:nvSpPr>
        <p:spPr>
          <a:xfrm>
            <a:off x="6100119" y="3255721"/>
            <a:ext cx="5195908" cy="1661993"/>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CONSISTENT COPING STRATEGIES MATTER MORE THAN QUICK FIXES  </a:t>
            </a:r>
          </a:p>
          <a:p>
            <a:pPr fontAlgn="base"/>
            <a:endParaRPr lang="en-GB"/>
          </a:p>
          <a:p>
            <a:pPr fontAlgn="base"/>
            <a:r>
              <a:rPr lang="en-GB"/>
              <a:t>Long-term wellbeing is built through sustainable practices and coping mechanisms  </a:t>
            </a:r>
          </a:p>
        </p:txBody>
      </p:sp>
      <p:sp>
        <p:nvSpPr>
          <p:cNvPr id="14" name="Rounded Rectangle 13">
            <a:extLst>
              <a:ext uri="{FF2B5EF4-FFF2-40B4-BE49-F238E27FC236}">
                <a16:creationId xmlns:a16="http://schemas.microsoft.com/office/drawing/2014/main" id="{49EE4E39-32DD-ADEB-3780-5891358EBAD8}"/>
              </a:ext>
            </a:extLst>
          </p:cNvPr>
          <p:cNvSpPr/>
          <p:nvPr/>
        </p:nvSpPr>
        <p:spPr>
          <a:xfrm>
            <a:off x="9715500" y="6380083"/>
            <a:ext cx="23241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16 </a:t>
            </a:r>
            <a:r>
              <a:rPr lang="en-US" sz="1200">
                <a:solidFill>
                  <a:schemeClr val="bg1"/>
                </a:solidFill>
                <a:latin typeface="Aptos" panose="020B0004020202020204" pitchFamily="34" charset="0"/>
              </a:rPr>
              <a:t>Stay loud, stay well</a:t>
            </a:r>
            <a:endParaRPr lang="en-US" sz="1200">
              <a:latin typeface="Aptos" panose="020B0004020202020204" pitchFamily="34" charset="0"/>
            </a:endParaRPr>
          </a:p>
        </p:txBody>
      </p:sp>
    </p:spTree>
    <p:extLst>
      <p:ext uri="{BB962C8B-B14F-4D97-AF65-F5344CB8AC3E}">
        <p14:creationId xmlns:p14="http://schemas.microsoft.com/office/powerpoint/2010/main" val="4073092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AB49776-CD04-6DF9-7A12-3E8BB8D945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5F2717-3013-41AB-0194-FC2B2B299E5C}"/>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No.17</a:t>
            </a:r>
          </a:p>
        </p:txBody>
      </p:sp>
      <p:pic>
        <p:nvPicPr>
          <p:cNvPr id="3" name="Picture 2">
            <a:extLst>
              <a:ext uri="{FF2B5EF4-FFF2-40B4-BE49-F238E27FC236}">
                <a16:creationId xmlns:a16="http://schemas.microsoft.com/office/drawing/2014/main" id="{E0761A29-1EFC-EAA3-8BF8-89A6D8A4C97B}"/>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8C333A22-DD48-3407-AA00-A5133C9C37FF}"/>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FF62A7B0-0C66-1235-5C8D-3FC64D123E08}"/>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BEYOND PODCASTING: BUILDING SHOWS PEOPLE BELONG TO </a:t>
            </a:r>
            <a:endParaRPr lang="en-US" sz="2800" b="1">
              <a:latin typeface="Aptos Black" panose="020B0004020202020204" pitchFamily="34" charset="0"/>
            </a:endParaRPr>
          </a:p>
        </p:txBody>
      </p:sp>
      <p:sp>
        <p:nvSpPr>
          <p:cNvPr id="6" name="TextBox 5">
            <a:extLst>
              <a:ext uri="{FF2B5EF4-FFF2-40B4-BE49-F238E27FC236}">
                <a16:creationId xmlns:a16="http://schemas.microsoft.com/office/drawing/2014/main" id="{B640C9BB-5137-FBA2-33B6-0AE8954455EF}"/>
              </a:ext>
            </a:extLst>
          </p:cNvPr>
          <p:cNvSpPr txBox="1"/>
          <p:nvPr/>
        </p:nvSpPr>
        <p:spPr>
          <a:xfrm>
            <a:off x="308919" y="5804380"/>
            <a:ext cx="7895281" cy="646331"/>
          </a:xfrm>
          <a:prstGeom prst="rect">
            <a:avLst/>
          </a:prstGeom>
          <a:noFill/>
        </p:spPr>
        <p:txBody>
          <a:bodyPr wrap="square" rtlCol="0">
            <a:spAutoFit/>
            <a:scene3d>
              <a:camera prst="orthographicFront">
                <a:rot lat="0" lon="0" rev="0"/>
              </a:camera>
              <a:lightRig rig="threePt" dir="t"/>
            </a:scene3d>
          </a:bodyPr>
          <a:lstStyle/>
          <a:p>
            <a:r>
              <a:rPr lang="en-GB"/>
              <a:t>With Dino </a:t>
            </a:r>
            <a:r>
              <a:rPr lang="en-GB" err="1"/>
              <a:t>Sofos</a:t>
            </a:r>
            <a:r>
              <a:rPr lang="en-GB" i="1"/>
              <a:t> (CEO of </a:t>
            </a:r>
            <a:r>
              <a:rPr lang="en-GB" i="1" err="1"/>
              <a:t>Persephonica</a:t>
            </a:r>
            <a:r>
              <a:rPr lang="en-GB" i="1"/>
              <a:t>), </a:t>
            </a:r>
            <a:r>
              <a:rPr lang="en-GB" err="1"/>
              <a:t>Miquita</a:t>
            </a:r>
            <a:r>
              <a:rPr lang="en-GB"/>
              <a:t> Oliver </a:t>
            </a:r>
            <a:r>
              <a:rPr lang="en-GB" i="1"/>
              <a:t>(the host of their hit show, ‘Miss Me?’), </a:t>
            </a:r>
            <a:r>
              <a:rPr lang="en-GB"/>
              <a:t>along with Jamie Laing and Craig Strachan from Jampot </a:t>
            </a:r>
            <a:endParaRPr lang="en-US" i="1">
              <a:latin typeface="Aptos" panose="020B0004020202020204" pitchFamily="34" charset="0"/>
            </a:endParaRPr>
          </a:p>
        </p:txBody>
      </p:sp>
    </p:spTree>
    <p:extLst>
      <p:ext uri="{BB962C8B-B14F-4D97-AF65-F5344CB8AC3E}">
        <p14:creationId xmlns:p14="http://schemas.microsoft.com/office/powerpoint/2010/main" val="14269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70D35-88A7-C6FF-89F5-0B34169780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884530-E025-0EE9-652C-D7C51B93F4A5}"/>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4EF06AC7-F5E6-08F7-AB12-90816E0A0ED5}"/>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20596B7-EBD1-F23E-D3A0-625464E4965B}"/>
              </a:ext>
            </a:extLst>
          </p:cNvPr>
          <p:cNvSpPr txBox="1"/>
          <p:nvPr/>
        </p:nvSpPr>
        <p:spPr>
          <a:xfrm>
            <a:off x="627037" y="1532527"/>
            <a:ext cx="5735663" cy="5078313"/>
          </a:xfrm>
          <a:prstGeom prst="rect">
            <a:avLst/>
          </a:prstGeom>
          <a:noFill/>
        </p:spPr>
        <p:txBody>
          <a:bodyPr wrap="square" rtlCol="0">
            <a:spAutoFit/>
          </a:bodyPr>
          <a:lstStyle/>
          <a:p>
            <a:pPr fontAlgn="base"/>
            <a:r>
              <a:rPr lang="en-GB"/>
              <a:t>This session was about how the definition of a podcast is changing. The most successful shows today aren’t just audio products - they’re 360 brands with communities and ongoing conversations that live across multiple platforms. </a:t>
            </a:r>
          </a:p>
          <a:p>
            <a:pPr fontAlgn="base"/>
            <a:endParaRPr lang="en-GB"/>
          </a:p>
          <a:p>
            <a:pPr fontAlgn="base"/>
            <a:r>
              <a:rPr lang="en-GB"/>
              <a:t>Dino </a:t>
            </a:r>
            <a:r>
              <a:rPr lang="en-GB" err="1"/>
              <a:t>Sofos</a:t>
            </a:r>
            <a:r>
              <a:rPr lang="en-GB"/>
              <a:t>, the CEO of </a:t>
            </a:r>
            <a:r>
              <a:rPr lang="en-GB" err="1"/>
              <a:t>Persephonica</a:t>
            </a:r>
            <a:r>
              <a:rPr lang="en-GB"/>
              <a:t>, was joined by </a:t>
            </a:r>
            <a:r>
              <a:rPr lang="en-GB" err="1"/>
              <a:t>Miquita</a:t>
            </a:r>
            <a:r>
              <a:rPr lang="en-GB"/>
              <a:t> Oliver, the host of their hit show, ‘Miss Me?’, along with Jamie Laing and Craig Strachan from production company Jampot. </a:t>
            </a:r>
          </a:p>
          <a:p>
            <a:pPr fontAlgn="base"/>
            <a:endParaRPr lang="en-GB"/>
          </a:p>
          <a:p>
            <a:pPr fontAlgn="base"/>
            <a:r>
              <a:rPr lang="en-GB"/>
              <a:t>They spoke about how podcasting is being rebuilt around personality, fandom and shareability. From formats engineered for TikTok and YouTube, to the rise of video-first podcasting, to building listener communities that feel closer and more engaged than traditional media ever allowed, the panel unpacked what actually makes shows cut through in 2026. </a:t>
            </a:r>
          </a:p>
        </p:txBody>
      </p:sp>
      <p:sp>
        <p:nvSpPr>
          <p:cNvPr id="2" name="Rounded Rectangle 1">
            <a:extLst>
              <a:ext uri="{FF2B5EF4-FFF2-40B4-BE49-F238E27FC236}">
                <a16:creationId xmlns:a16="http://schemas.microsoft.com/office/drawing/2014/main" id="{BC1C7D82-77D8-2AE2-F4E9-4C720F6CED45}"/>
              </a:ext>
            </a:extLst>
          </p:cNvPr>
          <p:cNvSpPr/>
          <p:nvPr/>
        </p:nvSpPr>
        <p:spPr>
          <a:xfrm>
            <a:off x="7518400" y="6380083"/>
            <a:ext cx="45212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17 </a:t>
            </a:r>
            <a:r>
              <a:rPr lang="en-US" sz="1200">
                <a:solidFill>
                  <a:schemeClr val="bg1"/>
                </a:solidFill>
                <a:latin typeface="Aptos" panose="020B0004020202020204" pitchFamily="34" charset="0"/>
              </a:rPr>
              <a:t>Beyond podcasting: Building shows people belong to</a:t>
            </a:r>
            <a:endParaRPr lang="en-US" sz="1200">
              <a:latin typeface="Aptos" panose="020B0004020202020204" pitchFamily="34" charset="0"/>
            </a:endParaRPr>
          </a:p>
        </p:txBody>
      </p:sp>
      <p:pic>
        <p:nvPicPr>
          <p:cNvPr id="6" name="Picture 5">
            <a:extLst>
              <a:ext uri="{FF2B5EF4-FFF2-40B4-BE49-F238E27FC236}">
                <a16:creationId xmlns:a16="http://schemas.microsoft.com/office/drawing/2014/main" id="{3066352A-828F-296D-867A-5D8AF44C27EE}"/>
              </a:ext>
            </a:extLst>
          </p:cNvPr>
          <p:cNvPicPr>
            <a:picLocks noChangeAspect="1"/>
          </p:cNvPicPr>
          <p:nvPr/>
        </p:nvPicPr>
        <p:blipFill>
          <a:blip r:embed="rId4"/>
          <a:srcRect l="7888" r="14846"/>
          <a:stretch>
            <a:fillRect/>
          </a:stretch>
        </p:blipFill>
        <p:spPr>
          <a:xfrm rot="5400000">
            <a:off x="6970791" y="925592"/>
            <a:ext cx="5298917" cy="5143500"/>
          </a:xfrm>
          <a:prstGeom prst="rect">
            <a:avLst/>
          </a:prstGeom>
        </p:spPr>
      </p:pic>
    </p:spTree>
    <p:extLst>
      <p:ext uri="{BB962C8B-B14F-4D97-AF65-F5344CB8AC3E}">
        <p14:creationId xmlns:p14="http://schemas.microsoft.com/office/powerpoint/2010/main" val="630716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721A2-DD12-CB5E-1D33-498CD4B00ECE}"/>
              </a:ext>
            </a:extLst>
          </p:cNvPr>
          <p:cNvSpPr/>
          <p:nvPr/>
        </p:nvSpPr>
        <p:spPr>
          <a:xfrm>
            <a:off x="476493" y="1271841"/>
            <a:ext cx="3600207" cy="1230059"/>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33507" y="1287885"/>
            <a:ext cx="3327293" cy="3139321"/>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CONTENT MUST BE DESIGNED FOR SHAREABILITY  </a:t>
            </a:r>
          </a:p>
          <a:p>
            <a:pPr fontAlgn="base"/>
            <a:endParaRPr lang="en-GB"/>
          </a:p>
          <a:p>
            <a:pPr fontAlgn="base"/>
            <a:r>
              <a:rPr lang="en-GB"/>
              <a:t>Podcast formats are increasingly being engineered for platforms like TikTok and YouTube, where discovery is driven by short-form, highly shareable moments. </a:t>
            </a:r>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4" name="Rectangle 13">
            <a:extLst>
              <a:ext uri="{FF2B5EF4-FFF2-40B4-BE49-F238E27FC236}">
                <a16:creationId xmlns:a16="http://schemas.microsoft.com/office/drawing/2014/main" id="{4F6DE89E-E3B0-CFF1-2AEB-519EBFBCC6E9}"/>
              </a:ext>
            </a:extLst>
          </p:cNvPr>
          <p:cNvSpPr/>
          <p:nvPr/>
        </p:nvSpPr>
        <p:spPr>
          <a:xfrm>
            <a:off x="4286493" y="1271841"/>
            <a:ext cx="3600207" cy="878911"/>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CBAAE02-0BAD-475D-25CE-7D5594D8A5EF}"/>
              </a:ext>
            </a:extLst>
          </p:cNvPr>
          <p:cNvSpPr txBox="1"/>
          <p:nvPr/>
        </p:nvSpPr>
        <p:spPr>
          <a:xfrm>
            <a:off x="4343508" y="1287885"/>
            <a:ext cx="3543192" cy="3046988"/>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PERSONALITY IS THE NEW COMPETITIVE ADVANTAGE  </a:t>
            </a:r>
          </a:p>
          <a:p>
            <a:pPr fontAlgn="base"/>
            <a:endParaRPr lang="en-GB"/>
          </a:p>
          <a:p>
            <a:pPr fontAlgn="base"/>
            <a:r>
              <a:rPr lang="en-GB"/>
              <a:t>In the creator era, audiences are drawn to authentic personalities and distinctive voices. Talent is becoming as important as the content itself, with fandom often driving growth more than production value. </a:t>
            </a:r>
          </a:p>
        </p:txBody>
      </p:sp>
      <p:sp>
        <p:nvSpPr>
          <p:cNvPr id="18" name="Rectangle 17">
            <a:extLst>
              <a:ext uri="{FF2B5EF4-FFF2-40B4-BE49-F238E27FC236}">
                <a16:creationId xmlns:a16="http://schemas.microsoft.com/office/drawing/2014/main" id="{929B1A5C-6E28-402F-3A59-7C3C3F3B84FB}"/>
              </a:ext>
            </a:extLst>
          </p:cNvPr>
          <p:cNvSpPr/>
          <p:nvPr/>
        </p:nvSpPr>
        <p:spPr>
          <a:xfrm>
            <a:off x="8096493" y="1271841"/>
            <a:ext cx="3600207" cy="878911"/>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AA54693-983E-BEFF-673C-875EBF726DF9}"/>
              </a:ext>
            </a:extLst>
          </p:cNvPr>
          <p:cNvSpPr txBox="1"/>
          <p:nvPr/>
        </p:nvSpPr>
        <p:spPr>
          <a:xfrm>
            <a:off x="8153508" y="1287885"/>
            <a:ext cx="3504985" cy="3046988"/>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AUDIENCE INTIMACY IS A POWERFUL GROWTH ASSET  </a:t>
            </a:r>
          </a:p>
          <a:p>
            <a:pPr fontAlgn="base"/>
            <a:endParaRPr lang="en-GB"/>
          </a:p>
          <a:p>
            <a:pPr fontAlgn="base"/>
            <a:r>
              <a:rPr lang="en-GB"/>
              <a:t>Podcasting's unique strength lies in the close relationships hosts build with their audiences. This sense of intimacy creates trust, loyalty, and influence that traditional media often struggles to replicate. </a:t>
            </a:r>
          </a:p>
        </p:txBody>
      </p:sp>
      <p:sp>
        <p:nvSpPr>
          <p:cNvPr id="20" name="Rectangle 19">
            <a:extLst>
              <a:ext uri="{FF2B5EF4-FFF2-40B4-BE49-F238E27FC236}">
                <a16:creationId xmlns:a16="http://schemas.microsoft.com/office/drawing/2014/main" id="{C1E5C67E-E83B-6DFC-FF91-0ABD62549C42}"/>
              </a:ext>
            </a:extLst>
          </p:cNvPr>
          <p:cNvSpPr/>
          <p:nvPr/>
        </p:nvSpPr>
        <p:spPr>
          <a:xfrm>
            <a:off x="476492" y="4675441"/>
            <a:ext cx="5252923" cy="878911"/>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A508869-A740-BC5D-9439-57624D0ABA51}"/>
              </a:ext>
            </a:extLst>
          </p:cNvPr>
          <p:cNvSpPr txBox="1"/>
          <p:nvPr/>
        </p:nvSpPr>
        <p:spPr>
          <a:xfrm>
            <a:off x="533507" y="4691485"/>
            <a:ext cx="5252924" cy="1938992"/>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PODCASTS ARE BECOMING MULTI-PLATFORM BRANDS </a:t>
            </a:r>
          </a:p>
          <a:p>
            <a:pPr fontAlgn="base"/>
            <a:r>
              <a:rPr lang="en-GB"/>
              <a:t> </a:t>
            </a:r>
          </a:p>
          <a:p>
            <a:pPr fontAlgn="base"/>
            <a:r>
              <a:rPr lang="en-GB"/>
              <a:t>The most successful podcasts are now 360° media brands that extend across video, social content, live experiences, and community engagement. </a:t>
            </a:r>
          </a:p>
        </p:txBody>
      </p:sp>
      <p:sp>
        <p:nvSpPr>
          <p:cNvPr id="22" name="Rectangle 21">
            <a:extLst>
              <a:ext uri="{FF2B5EF4-FFF2-40B4-BE49-F238E27FC236}">
                <a16:creationId xmlns:a16="http://schemas.microsoft.com/office/drawing/2014/main" id="{18B31DF6-E637-942C-9913-737BEF11101E}"/>
              </a:ext>
            </a:extLst>
          </p:cNvPr>
          <p:cNvSpPr/>
          <p:nvPr/>
        </p:nvSpPr>
        <p:spPr>
          <a:xfrm>
            <a:off x="6038985" y="4675442"/>
            <a:ext cx="5657714" cy="54097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788D1D9-329D-AB6E-6BE6-4F2C96E22FE4}"/>
              </a:ext>
            </a:extLst>
          </p:cNvPr>
          <p:cNvSpPr txBox="1"/>
          <p:nvPr/>
        </p:nvSpPr>
        <p:spPr>
          <a:xfrm>
            <a:off x="6095998" y="4691485"/>
            <a:ext cx="5600701" cy="1569660"/>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COMMUNITY IS MORE VALUABLE THAN REACH  </a:t>
            </a:r>
          </a:p>
          <a:p>
            <a:pPr fontAlgn="base"/>
            <a:endParaRPr lang="en-GB"/>
          </a:p>
          <a:p>
            <a:pPr fontAlgn="base"/>
            <a:r>
              <a:rPr lang="en-GB"/>
              <a:t>The strongest shows create a sense of belonging, not just listenership. Audiences want to feel like participants rather than passive consumers.</a:t>
            </a:r>
          </a:p>
        </p:txBody>
      </p:sp>
      <p:sp>
        <p:nvSpPr>
          <p:cNvPr id="25" name="Rounded Rectangle 24">
            <a:extLst>
              <a:ext uri="{FF2B5EF4-FFF2-40B4-BE49-F238E27FC236}">
                <a16:creationId xmlns:a16="http://schemas.microsoft.com/office/drawing/2014/main" id="{3A83D124-C166-1DC5-247F-8C5D36DABB9E}"/>
              </a:ext>
            </a:extLst>
          </p:cNvPr>
          <p:cNvSpPr/>
          <p:nvPr/>
        </p:nvSpPr>
        <p:spPr>
          <a:xfrm>
            <a:off x="7518400" y="6380083"/>
            <a:ext cx="45212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17 </a:t>
            </a:r>
            <a:r>
              <a:rPr lang="en-US" sz="1200">
                <a:solidFill>
                  <a:schemeClr val="bg1"/>
                </a:solidFill>
                <a:latin typeface="Aptos" panose="020B0004020202020204" pitchFamily="34" charset="0"/>
              </a:rPr>
              <a:t>Beyond podcasting: Building shows people belong to</a:t>
            </a:r>
            <a:endParaRPr lang="en-US" sz="1200">
              <a:latin typeface="Aptos" panose="020B0004020202020204" pitchFamily="34" charset="0"/>
            </a:endParaRPr>
          </a:p>
        </p:txBody>
      </p:sp>
    </p:spTree>
    <p:extLst>
      <p:ext uri="{BB962C8B-B14F-4D97-AF65-F5344CB8AC3E}">
        <p14:creationId xmlns:p14="http://schemas.microsoft.com/office/powerpoint/2010/main" val="841489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AB49776-CD04-6DF9-7A12-3E8BB8D945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5F2717-3013-41AB-0194-FC2B2B299E5C}"/>
              </a:ext>
            </a:extLst>
          </p:cNvPr>
          <p:cNvSpPr txBox="1"/>
          <p:nvPr/>
        </p:nvSpPr>
        <p:spPr>
          <a:xfrm>
            <a:off x="308919" y="3168318"/>
            <a:ext cx="10552670" cy="2215991"/>
          </a:xfrm>
          <a:prstGeom prst="rect">
            <a:avLst/>
          </a:prstGeom>
          <a:noFill/>
        </p:spPr>
        <p:txBody>
          <a:bodyPr wrap="square" rtlCol="0">
            <a:spAutoFit/>
            <a:scene3d>
              <a:camera prst="orthographicFront">
                <a:rot lat="0" lon="0" rev="0"/>
              </a:camera>
              <a:lightRig rig="threePt" dir="t"/>
            </a:scene3d>
          </a:bodyPr>
          <a:lstStyle/>
          <a:p>
            <a:r>
              <a:rPr lang="en-US" sz="13800" b="1">
                <a:latin typeface="Impact" panose="020B0806030902050204" pitchFamily="34" charset="0"/>
              </a:rPr>
              <a:t>SESSION No.18</a:t>
            </a:r>
          </a:p>
        </p:txBody>
      </p:sp>
      <p:pic>
        <p:nvPicPr>
          <p:cNvPr id="3" name="Picture 2">
            <a:extLst>
              <a:ext uri="{FF2B5EF4-FFF2-40B4-BE49-F238E27FC236}">
                <a16:creationId xmlns:a16="http://schemas.microsoft.com/office/drawing/2014/main" id="{E0761A29-1EFC-EAA3-8BF8-89A6D8A4C97B}"/>
              </a:ext>
            </a:extLst>
          </p:cNvPr>
          <p:cNvPicPr>
            <a:picLocks noChangeAspect="1"/>
          </p:cNvPicPr>
          <p:nvPr/>
        </p:nvPicPr>
        <p:blipFill>
          <a:blip r:embed="rId3"/>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8C333A22-DD48-3407-AA00-A5133C9C37FF}"/>
              </a:ext>
            </a:extLst>
          </p:cNvPr>
          <p:cNvPicPr>
            <a:picLocks noChangeAspect="1"/>
          </p:cNvPicPr>
          <p:nvPr/>
        </p:nvPicPr>
        <p:blipFill>
          <a:blip r:embed="rId4"/>
          <a:stretch>
            <a:fillRect/>
          </a:stretch>
        </p:blipFill>
        <p:spPr>
          <a:xfrm>
            <a:off x="308919" y="306911"/>
            <a:ext cx="1111250" cy="641350"/>
          </a:xfrm>
          <a:prstGeom prst="rect">
            <a:avLst/>
          </a:prstGeom>
        </p:spPr>
      </p:pic>
      <p:sp>
        <p:nvSpPr>
          <p:cNvPr id="5" name="TextBox 4">
            <a:extLst>
              <a:ext uri="{FF2B5EF4-FFF2-40B4-BE49-F238E27FC236}">
                <a16:creationId xmlns:a16="http://schemas.microsoft.com/office/drawing/2014/main" id="{FF62A7B0-0C66-1235-5C8D-3FC64D123E08}"/>
              </a:ext>
            </a:extLst>
          </p:cNvPr>
          <p:cNvSpPr txBox="1"/>
          <p:nvPr/>
        </p:nvSpPr>
        <p:spPr>
          <a:xfrm>
            <a:off x="308919" y="5215032"/>
            <a:ext cx="10552670" cy="369332"/>
          </a:xfrm>
          <a:prstGeom prst="rect">
            <a:avLst/>
          </a:prstGeom>
          <a:noFill/>
        </p:spPr>
        <p:txBody>
          <a:bodyPr wrap="square" rtlCol="0">
            <a:spAutoFit/>
            <a:scene3d>
              <a:camera prst="orthographicFront">
                <a:rot lat="0" lon="0" rev="0"/>
              </a:camera>
              <a:lightRig rig="threePt" dir="t"/>
            </a:scene3d>
          </a:bodyPr>
          <a:lstStyle/>
          <a:p>
            <a:r>
              <a:rPr lang="en-GB" b="1">
                <a:latin typeface="Aptos Black" panose="020B0004020202020204" pitchFamily="34" charset="0"/>
              </a:rPr>
              <a:t>BEYOND PODCASTING: HEALING ARTS / ART AS CURE? </a:t>
            </a:r>
            <a:r>
              <a:rPr lang="en-GB"/>
              <a:t> </a:t>
            </a:r>
            <a:endParaRPr lang="en-US" sz="2800" b="1">
              <a:latin typeface="Aptos Black" panose="020B0004020202020204" pitchFamily="34" charset="0"/>
            </a:endParaRPr>
          </a:p>
        </p:txBody>
      </p:sp>
    </p:spTree>
    <p:extLst>
      <p:ext uri="{BB962C8B-B14F-4D97-AF65-F5344CB8AC3E}">
        <p14:creationId xmlns:p14="http://schemas.microsoft.com/office/powerpoint/2010/main" val="2973303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70D35-88A7-C6FF-89F5-0B34169780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884530-E025-0EE9-652C-D7C51B93F4A5}"/>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4EF06AC7-F5E6-08F7-AB12-90816E0A0ED5}"/>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20596B7-EBD1-F23E-D3A0-625464E4965B}"/>
              </a:ext>
            </a:extLst>
          </p:cNvPr>
          <p:cNvSpPr txBox="1"/>
          <p:nvPr/>
        </p:nvSpPr>
        <p:spPr>
          <a:xfrm>
            <a:off x="627037" y="1532527"/>
            <a:ext cx="11431371" cy="2308324"/>
          </a:xfrm>
          <a:prstGeom prst="rect">
            <a:avLst/>
          </a:prstGeom>
          <a:noFill/>
        </p:spPr>
        <p:txBody>
          <a:bodyPr wrap="square" lIns="91440" tIns="45720" rIns="91440" bIns="45720" rtlCol="0" anchor="t">
            <a:spAutoFit/>
          </a:bodyPr>
          <a:lstStyle/>
          <a:p>
            <a:pPr fontAlgn="base"/>
            <a:r>
              <a:rPr lang="en-GB" sz="2400"/>
              <a:t>This panel explored the intersection of rigorous science and artistic intuition to ask whether arts should be prescribed as fundamental health behaviour and essential societal infrastructure. </a:t>
            </a:r>
          </a:p>
          <a:p>
            <a:pPr fontAlgn="base"/>
            <a:endParaRPr lang="en-GB" sz="2400"/>
          </a:p>
          <a:p>
            <a:pPr fontAlgn="base"/>
            <a:r>
              <a:rPr lang="en-GB" sz="2400"/>
              <a:t>The discussion featured Professor Daisy Fancourt (UCL) and artist Lakwena </a:t>
            </a:r>
            <a:r>
              <a:rPr lang="en-GB" sz="2400" err="1"/>
              <a:t>Maciver</a:t>
            </a:r>
            <a:r>
              <a:rPr lang="en-GB" sz="2400"/>
              <a:t>, with curation by Cedar Lewisohn of the Southbank Centre.  </a:t>
            </a:r>
          </a:p>
        </p:txBody>
      </p:sp>
      <p:sp>
        <p:nvSpPr>
          <p:cNvPr id="2" name="Rounded Rectangle 1">
            <a:extLst>
              <a:ext uri="{FF2B5EF4-FFF2-40B4-BE49-F238E27FC236}">
                <a16:creationId xmlns:a16="http://schemas.microsoft.com/office/drawing/2014/main" id="{691D3B6C-CC26-DB84-7291-7DCEAD0387DC}"/>
              </a:ext>
            </a:extLst>
          </p:cNvPr>
          <p:cNvSpPr/>
          <p:nvPr/>
        </p:nvSpPr>
        <p:spPr>
          <a:xfrm>
            <a:off x="7937500" y="6380083"/>
            <a:ext cx="41021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18 </a:t>
            </a:r>
            <a:r>
              <a:rPr lang="en-US" sz="1200">
                <a:solidFill>
                  <a:schemeClr val="bg1"/>
                </a:solidFill>
                <a:latin typeface="Aptos" panose="020B0004020202020204" pitchFamily="34" charset="0"/>
              </a:rPr>
              <a:t>Beyond podcasting: Healing Arts / Art as cure?</a:t>
            </a:r>
            <a:endParaRPr lang="en-US" sz="1200">
              <a:latin typeface="Aptos" panose="020B0004020202020204" pitchFamily="34" charset="0"/>
            </a:endParaRPr>
          </a:p>
        </p:txBody>
      </p:sp>
    </p:spTree>
    <p:extLst>
      <p:ext uri="{BB962C8B-B14F-4D97-AF65-F5344CB8AC3E}">
        <p14:creationId xmlns:p14="http://schemas.microsoft.com/office/powerpoint/2010/main" val="2342094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7" name="TextBox 6">
            <a:extLst>
              <a:ext uri="{FF2B5EF4-FFF2-40B4-BE49-F238E27FC236}">
                <a16:creationId xmlns:a16="http://schemas.microsoft.com/office/drawing/2014/main" id="{787B0185-28C3-4689-89E1-31ADE8B2437F}"/>
              </a:ext>
            </a:extLst>
          </p:cNvPr>
          <p:cNvSpPr txBox="1"/>
          <p:nvPr/>
        </p:nvSpPr>
        <p:spPr>
          <a:xfrm>
            <a:off x="627038" y="1692947"/>
            <a:ext cx="5484056" cy="4247317"/>
          </a:xfrm>
          <a:prstGeom prst="rect">
            <a:avLst/>
          </a:prstGeom>
          <a:noFill/>
        </p:spPr>
        <p:txBody>
          <a:bodyPr wrap="square" rtlCol="0">
            <a:spAutoFit/>
          </a:bodyPr>
          <a:lstStyle/>
          <a:p>
            <a:pPr fontAlgn="base"/>
            <a:r>
              <a:rPr lang="en-GB"/>
              <a:t>The discussion featured Joe and Anthony Russo, Donald Mustard, and Variety's Ramin Seto. The speakers explored the evolution of storytelling, highlighting AGBO's role in integrating film, video games, and technology. </a:t>
            </a:r>
          </a:p>
          <a:p>
            <a:pPr fontAlgn="base"/>
            <a:endParaRPr lang="en-GB"/>
          </a:p>
          <a:p>
            <a:pPr fontAlgn="base"/>
            <a:r>
              <a:rPr lang="en-GB"/>
              <a:t>They discussed the impact of Gen Z on storytelling, and the diversification of media consumption. The Russo brothers shared insights on their return to Marvel for "Doomsday," emphasizing collaboration and innovation. </a:t>
            </a:r>
          </a:p>
          <a:p>
            <a:pPr fontAlgn="base"/>
            <a:endParaRPr lang="en-GB"/>
          </a:p>
          <a:p>
            <a:pPr fontAlgn="base"/>
            <a:r>
              <a:rPr lang="en-GB"/>
              <a:t>Donald Mustard discussed the synergy between Fortnite and Marvel, and the importance of experimentation in storytelling across platforms.  </a:t>
            </a:r>
          </a:p>
        </p:txBody>
      </p:sp>
      <p:sp>
        <p:nvSpPr>
          <p:cNvPr id="11" name="Rounded Rectangle 10">
            <a:extLst>
              <a:ext uri="{FF2B5EF4-FFF2-40B4-BE49-F238E27FC236}">
                <a16:creationId xmlns:a16="http://schemas.microsoft.com/office/drawing/2014/main" id="{FCD185C9-C9B2-D7F8-A61B-C980F35C6EA8}"/>
              </a:ext>
            </a:extLst>
          </p:cNvPr>
          <p:cNvSpPr/>
          <p:nvPr/>
        </p:nvSpPr>
        <p:spPr>
          <a:xfrm>
            <a:off x="8246039" y="6380083"/>
            <a:ext cx="3793561"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1</a:t>
            </a:r>
            <a:r>
              <a:rPr lang="en-US" sz="1200" b="1">
                <a:solidFill>
                  <a:schemeClr val="bg1"/>
                </a:solidFill>
                <a:latin typeface="Aptos" panose="020B0004020202020204" pitchFamily="34" charset="0"/>
              </a:rPr>
              <a:t> </a:t>
            </a:r>
            <a:r>
              <a:rPr lang="en-GB" sz="1200">
                <a:solidFill>
                  <a:schemeClr val="bg1"/>
                </a:solidFill>
                <a:latin typeface="Aptos" panose="020B0004020202020204" pitchFamily="34" charset="0"/>
              </a:rPr>
              <a:t>Building artistic universes without borders</a:t>
            </a:r>
            <a:endParaRPr lang="en-US">
              <a:solidFill>
                <a:schemeClr val="bg1"/>
              </a:solidFill>
              <a:latin typeface="Aptos" panose="020B0004020202020204" pitchFamily="34" charset="0"/>
            </a:endParaRPr>
          </a:p>
        </p:txBody>
      </p:sp>
      <p:pic>
        <p:nvPicPr>
          <p:cNvPr id="13" name="Picture 12">
            <a:extLst>
              <a:ext uri="{FF2B5EF4-FFF2-40B4-BE49-F238E27FC236}">
                <a16:creationId xmlns:a16="http://schemas.microsoft.com/office/drawing/2014/main" id="{24FFB469-E3CE-F998-1C9A-35678846661A}"/>
              </a:ext>
            </a:extLst>
          </p:cNvPr>
          <p:cNvPicPr>
            <a:picLocks noChangeAspect="1"/>
          </p:cNvPicPr>
          <p:nvPr/>
        </p:nvPicPr>
        <p:blipFill>
          <a:blip r:embed="rId4"/>
          <a:srcRect l="8430" t="22989" r="-36" b="16598"/>
          <a:stretch>
            <a:fillRect/>
          </a:stretch>
        </p:blipFill>
        <p:spPr>
          <a:xfrm>
            <a:off x="6096000" y="847882"/>
            <a:ext cx="6098394" cy="5362417"/>
          </a:xfrm>
          <a:prstGeom prst="rect">
            <a:avLst/>
          </a:prstGeom>
        </p:spPr>
      </p:pic>
    </p:spTree>
    <p:extLst>
      <p:ext uri="{BB962C8B-B14F-4D97-AF65-F5344CB8AC3E}">
        <p14:creationId xmlns:p14="http://schemas.microsoft.com/office/powerpoint/2010/main" val="898611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721A2-DD12-CB5E-1D33-498CD4B00ECE}"/>
              </a:ext>
            </a:extLst>
          </p:cNvPr>
          <p:cNvSpPr/>
          <p:nvPr/>
        </p:nvSpPr>
        <p:spPr>
          <a:xfrm>
            <a:off x="476492" y="1690941"/>
            <a:ext cx="3651007" cy="1230059"/>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D4BD3C-2E60-0E37-1A1A-FA7CB77479FD}"/>
              </a:ext>
            </a:extLst>
          </p:cNvPr>
          <p:cNvSpPr txBox="1"/>
          <p:nvPr/>
        </p:nvSpPr>
        <p:spPr>
          <a:xfrm>
            <a:off x="523997" y="1721526"/>
            <a:ext cx="3451103" cy="2708434"/>
          </a:xfrm>
          <a:prstGeom prst="rect">
            <a:avLst/>
          </a:prstGeom>
          <a:noFill/>
        </p:spPr>
        <p:txBody>
          <a:bodyPr wrap="square" lIns="91440" tIns="45720" rIns="91440" bIns="45720" rtlCol="0" anchor="t">
            <a:spAutoFit/>
          </a:bodyPr>
          <a:lstStyle/>
          <a:p>
            <a:pPr fontAlgn="base"/>
            <a:r>
              <a:rPr lang="en-GB" sz="2400">
                <a:solidFill>
                  <a:schemeClr val="bg1"/>
                </a:solidFill>
                <a:latin typeface="Impact" panose="020B0806030902050204" pitchFamily="34" charset="0"/>
              </a:rPr>
              <a:t>THE ARTS DELIVER MEASURABLE HEALTH BENEFITS  </a:t>
            </a:r>
          </a:p>
          <a:p>
            <a:pPr fontAlgn="base"/>
            <a:endParaRPr lang="en-GB" sz="1400"/>
          </a:p>
          <a:p>
            <a:r>
              <a:rPr lang="en-GB" sz="1400"/>
              <a:t>Emerging research shows that engaging with the arts can have tangible biological effects, including reducing depression, improving immune function, slowing aspects of aging, and even influencing gene expression. </a:t>
            </a:r>
            <a:endParaRPr lang="en-GB"/>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16" name="Rectangle 15">
            <a:extLst>
              <a:ext uri="{FF2B5EF4-FFF2-40B4-BE49-F238E27FC236}">
                <a16:creationId xmlns:a16="http://schemas.microsoft.com/office/drawing/2014/main" id="{9176985F-37A3-75CC-0D39-25CFD8BCEA25}"/>
              </a:ext>
            </a:extLst>
          </p:cNvPr>
          <p:cNvSpPr/>
          <p:nvPr/>
        </p:nvSpPr>
        <p:spPr>
          <a:xfrm>
            <a:off x="4270496" y="1690941"/>
            <a:ext cx="3651007" cy="937959"/>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9FC5AE-5909-0067-29A5-C39243428FD0}"/>
              </a:ext>
            </a:extLst>
          </p:cNvPr>
          <p:cNvSpPr/>
          <p:nvPr/>
        </p:nvSpPr>
        <p:spPr>
          <a:xfrm>
            <a:off x="447796" y="4468865"/>
            <a:ext cx="3651007" cy="937959"/>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ADE5BA0-F520-645F-8DD0-67A9E64011E4}"/>
              </a:ext>
            </a:extLst>
          </p:cNvPr>
          <p:cNvSpPr txBox="1"/>
          <p:nvPr/>
        </p:nvSpPr>
        <p:spPr>
          <a:xfrm>
            <a:off x="4321297" y="1734226"/>
            <a:ext cx="3451103" cy="1754326"/>
          </a:xfrm>
          <a:prstGeom prst="rect">
            <a:avLst/>
          </a:prstGeom>
          <a:noFill/>
        </p:spPr>
        <p:txBody>
          <a:bodyPr wrap="square" lIns="91440" tIns="45720" rIns="91440" bIns="45720" rtlCol="0" anchor="t">
            <a:spAutoFit/>
          </a:bodyPr>
          <a:lstStyle/>
          <a:p>
            <a:pPr fontAlgn="base"/>
            <a:r>
              <a:rPr lang="en-GB" sz="2400">
                <a:solidFill>
                  <a:schemeClr val="bg1"/>
                </a:solidFill>
                <a:latin typeface="Impact" panose="020B0806030902050204" pitchFamily="34" charset="0"/>
              </a:rPr>
              <a:t>CREATIVITY CAN BE AS ESSENTIAL AS EXERCISE  </a:t>
            </a:r>
          </a:p>
          <a:p>
            <a:pPr fontAlgn="base"/>
            <a:endParaRPr lang="en-GB"/>
          </a:p>
          <a:p>
            <a:pPr fontAlgn="base"/>
            <a:r>
              <a:rPr lang="en-GB" sz="1400"/>
              <a:t>Making or experiencing art functions similarly to other preventive health behaviours </a:t>
            </a:r>
          </a:p>
        </p:txBody>
      </p:sp>
      <p:sp>
        <p:nvSpPr>
          <p:cNvPr id="25" name="TextBox 24">
            <a:extLst>
              <a:ext uri="{FF2B5EF4-FFF2-40B4-BE49-F238E27FC236}">
                <a16:creationId xmlns:a16="http://schemas.microsoft.com/office/drawing/2014/main" id="{CFA37666-5F60-DD94-B637-CBEA559C9BE5}"/>
              </a:ext>
            </a:extLst>
          </p:cNvPr>
          <p:cNvSpPr txBox="1"/>
          <p:nvPr/>
        </p:nvSpPr>
        <p:spPr>
          <a:xfrm>
            <a:off x="498597" y="4499450"/>
            <a:ext cx="3451103" cy="2616101"/>
          </a:xfrm>
          <a:prstGeom prst="rect">
            <a:avLst/>
          </a:prstGeom>
          <a:noFill/>
        </p:spPr>
        <p:txBody>
          <a:bodyPr wrap="square" lIns="91440" tIns="45720" rIns="91440" bIns="45720" rtlCol="0" anchor="t">
            <a:spAutoFit/>
          </a:bodyPr>
          <a:lstStyle/>
          <a:p>
            <a:pPr fontAlgn="base"/>
            <a:r>
              <a:rPr lang="en-GB" sz="2400">
                <a:solidFill>
                  <a:schemeClr val="bg1"/>
                </a:solidFill>
                <a:latin typeface="Impact"/>
              </a:rPr>
              <a:t>SCIENCE AND CREATIVITY ARE STRONGER TOGETHER  </a:t>
            </a:r>
          </a:p>
          <a:p>
            <a:pPr fontAlgn="base"/>
            <a:endParaRPr lang="en-GB" sz="1400"/>
          </a:p>
          <a:p>
            <a:r>
              <a:rPr lang="en-GB" sz="1400"/>
              <a:t>While health outcomes are often measured through data and clinical evidence, artists bring human insight, emotion, and intuition that can improve how healthcare experiences are designed and delivered. </a:t>
            </a:r>
            <a:endParaRPr lang="en-GB" sz="2400"/>
          </a:p>
          <a:p>
            <a:pPr fontAlgn="base"/>
            <a:endParaRPr lang="en-GB"/>
          </a:p>
        </p:txBody>
      </p:sp>
      <p:sp>
        <p:nvSpPr>
          <p:cNvPr id="26" name="Rectangle 25">
            <a:extLst>
              <a:ext uri="{FF2B5EF4-FFF2-40B4-BE49-F238E27FC236}">
                <a16:creationId xmlns:a16="http://schemas.microsoft.com/office/drawing/2014/main" id="{260AAC0A-D7CD-4142-99B3-3EF8E4333746}"/>
              </a:ext>
            </a:extLst>
          </p:cNvPr>
          <p:cNvSpPr/>
          <p:nvPr/>
        </p:nvSpPr>
        <p:spPr>
          <a:xfrm>
            <a:off x="4270496" y="3824541"/>
            <a:ext cx="3651007" cy="937959"/>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50E6F8E-2E81-E012-ADE7-BEC61E319BA7}"/>
              </a:ext>
            </a:extLst>
          </p:cNvPr>
          <p:cNvSpPr txBox="1"/>
          <p:nvPr/>
        </p:nvSpPr>
        <p:spPr>
          <a:xfrm>
            <a:off x="4321297" y="3855126"/>
            <a:ext cx="3451103" cy="1692771"/>
          </a:xfrm>
          <a:prstGeom prst="rect">
            <a:avLst/>
          </a:prstGeom>
          <a:noFill/>
        </p:spPr>
        <p:txBody>
          <a:bodyPr wrap="square" lIns="91440" tIns="45720" rIns="91440" bIns="45720" rtlCol="0" anchor="t">
            <a:spAutoFit/>
          </a:bodyPr>
          <a:lstStyle/>
          <a:p>
            <a:pPr fontAlgn="base"/>
            <a:r>
              <a:rPr lang="en-GB" sz="2400">
                <a:solidFill>
                  <a:schemeClr val="bg1"/>
                </a:solidFill>
                <a:latin typeface="Impact" panose="020B0806030902050204" pitchFamily="34" charset="0"/>
              </a:rPr>
              <a:t>ACCESS TO THE ARTS IS A PUBLIC HEALTH ISSUE  </a:t>
            </a:r>
          </a:p>
          <a:p>
            <a:pPr fontAlgn="base"/>
            <a:endParaRPr lang="en-GB" sz="1400"/>
          </a:p>
          <a:p>
            <a:pPr fontAlgn="base"/>
            <a:r>
              <a:rPr lang="en-GB" sz="1400"/>
              <a:t>The arts are often treated as a luxury rather than an essential service, creating barriers for many communities who could benefit.</a:t>
            </a:r>
          </a:p>
        </p:txBody>
      </p:sp>
      <p:sp>
        <p:nvSpPr>
          <p:cNvPr id="5" name="Rounded Rectangle 4">
            <a:extLst>
              <a:ext uri="{FF2B5EF4-FFF2-40B4-BE49-F238E27FC236}">
                <a16:creationId xmlns:a16="http://schemas.microsoft.com/office/drawing/2014/main" id="{66E30923-6EB0-A466-0C2E-E16AE5B9B23F}"/>
              </a:ext>
            </a:extLst>
          </p:cNvPr>
          <p:cNvSpPr/>
          <p:nvPr/>
        </p:nvSpPr>
        <p:spPr>
          <a:xfrm>
            <a:off x="7937500" y="6380083"/>
            <a:ext cx="4102100"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a:t>
            </a:r>
            <a:r>
              <a:rPr lang="en-US" sz="1200" b="1">
                <a:solidFill>
                  <a:schemeClr val="bg1"/>
                </a:solidFill>
                <a:latin typeface="Aptos" panose="020B0004020202020204" pitchFamily="34" charset="0"/>
              </a:rPr>
              <a:t>18 </a:t>
            </a:r>
            <a:r>
              <a:rPr lang="en-US" sz="1200">
                <a:solidFill>
                  <a:schemeClr val="bg1"/>
                </a:solidFill>
                <a:latin typeface="Aptos" panose="020B0004020202020204" pitchFamily="34" charset="0"/>
              </a:rPr>
              <a:t>Beyond podcasting: Healing Arts / Art as cure?</a:t>
            </a:r>
            <a:endParaRPr lang="en-US" sz="1200">
              <a:latin typeface="Aptos" panose="020B0004020202020204" pitchFamily="34" charset="0"/>
            </a:endParaRPr>
          </a:p>
        </p:txBody>
      </p:sp>
      <p:sp>
        <p:nvSpPr>
          <p:cNvPr id="28" name="Rectangle 27">
            <a:extLst>
              <a:ext uri="{FF2B5EF4-FFF2-40B4-BE49-F238E27FC236}">
                <a16:creationId xmlns:a16="http://schemas.microsoft.com/office/drawing/2014/main" id="{629F3037-3418-0577-D9EA-6AE942DE7139}"/>
              </a:ext>
            </a:extLst>
          </p:cNvPr>
          <p:cNvSpPr/>
          <p:nvPr/>
        </p:nvSpPr>
        <p:spPr>
          <a:xfrm>
            <a:off x="8054613" y="1674705"/>
            <a:ext cx="3651007" cy="1255459"/>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0852A4C-A1D0-8351-E6DD-49F2E2DEC9AC}"/>
              </a:ext>
            </a:extLst>
          </p:cNvPr>
          <p:cNvSpPr txBox="1"/>
          <p:nvPr/>
        </p:nvSpPr>
        <p:spPr>
          <a:xfrm>
            <a:off x="8105414" y="1705290"/>
            <a:ext cx="3451103" cy="2769989"/>
          </a:xfrm>
          <a:prstGeom prst="rect">
            <a:avLst/>
          </a:prstGeom>
          <a:noFill/>
        </p:spPr>
        <p:txBody>
          <a:bodyPr wrap="square" lIns="91440" tIns="45720" rIns="91440" bIns="45720" rtlCol="0" anchor="t">
            <a:spAutoFit/>
          </a:bodyPr>
          <a:lstStyle/>
          <a:p>
            <a:pPr fontAlgn="base"/>
            <a:r>
              <a:rPr lang="en-GB" sz="2400">
                <a:solidFill>
                  <a:schemeClr val="bg1"/>
                </a:solidFill>
                <a:latin typeface="Impact" panose="020B0806030902050204" pitchFamily="34" charset="0"/>
              </a:rPr>
              <a:t> THE FUTURE OF HEALTHCARE MAY INCLUDE CREATIVE PRESCRIPTIONS</a:t>
            </a:r>
          </a:p>
          <a:p>
            <a:pPr fontAlgn="base"/>
            <a:r>
              <a:rPr lang="en-GB" b="1"/>
              <a:t> </a:t>
            </a:r>
            <a:r>
              <a:rPr lang="en-GB"/>
              <a:t> </a:t>
            </a:r>
          </a:p>
          <a:p>
            <a:pPr fontAlgn="base"/>
            <a:r>
              <a:rPr lang="en-GB" sz="1400"/>
              <a:t>The concept of social prescribing is gaining momentum, with healthcare providers increasingly exploring activities such as museum visits, creative workshops, and artistic participation as part of treatment and prevention plans. </a:t>
            </a:r>
          </a:p>
        </p:txBody>
      </p:sp>
    </p:spTree>
    <p:extLst>
      <p:ext uri="{BB962C8B-B14F-4D97-AF65-F5344CB8AC3E}">
        <p14:creationId xmlns:p14="http://schemas.microsoft.com/office/powerpoint/2010/main" val="22894073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AA4897A-8F91-8AC5-D0F6-F7C52D3ED39D}"/>
              </a:ext>
            </a:extLst>
          </p:cNvPr>
          <p:cNvPicPr>
            <a:picLocks noGrp="1" noRot="1" noChangeAspect="1" noMove="1" noResize="1" noEditPoints="1" noAdjustHandles="1" noChangeArrowheads="1" noChangeShapeType="1" noCrop="1"/>
          </p:cNvPicPr>
          <p:nvPr/>
        </p:nvPicPr>
        <p:blipFill>
          <a:blip r:embed="rId2"/>
          <a:stretch>
            <a:fillRect/>
          </a:stretch>
        </p:blipFill>
        <p:spPr>
          <a:xfrm>
            <a:off x="1755807" y="1313045"/>
            <a:ext cx="7796177" cy="4365859"/>
          </a:xfrm>
          <a:prstGeom prst="rect">
            <a:avLst/>
          </a:prstGeom>
        </p:spPr>
      </p:pic>
      <p:pic>
        <p:nvPicPr>
          <p:cNvPr id="23" name="Graphic 22">
            <a:extLst>
              <a:ext uri="{FF2B5EF4-FFF2-40B4-BE49-F238E27FC236}">
                <a16:creationId xmlns:a16="http://schemas.microsoft.com/office/drawing/2014/main" id="{E2F678BF-6BA0-819C-F5CA-D9082A52020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47987" y="1644917"/>
            <a:ext cx="2798144" cy="303295"/>
          </a:xfrm>
          <a:prstGeom prst="rect">
            <a:avLst/>
          </a:prstGeom>
        </p:spPr>
      </p:pic>
    </p:spTree>
    <p:extLst>
      <p:ext uri="{BB962C8B-B14F-4D97-AF65-F5344CB8AC3E}">
        <p14:creationId xmlns:p14="http://schemas.microsoft.com/office/powerpoint/2010/main" val="2980848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721A2-DD12-CB5E-1D33-498CD4B00ECE}"/>
              </a:ext>
            </a:extLst>
          </p:cNvPr>
          <p:cNvSpPr/>
          <p:nvPr/>
        </p:nvSpPr>
        <p:spPr>
          <a:xfrm>
            <a:off x="476494" y="1725687"/>
            <a:ext cx="4172772"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E724DB-0F24-8A0F-8D28-26597514EC86}"/>
              </a:ext>
            </a:extLst>
          </p:cNvPr>
          <p:cNvSpPr/>
          <p:nvPr/>
        </p:nvSpPr>
        <p:spPr>
          <a:xfrm>
            <a:off x="5305166" y="1709645"/>
            <a:ext cx="5491169"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741730"/>
            <a:ext cx="4115758" cy="4708981"/>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FOLLOW A CLEAR CREATIVE ETHOS, NOT EVERY MICR0- TREND </a:t>
            </a:r>
          </a:p>
          <a:p>
            <a:pPr fontAlgn="base"/>
            <a:endParaRPr lang="en-GB"/>
          </a:p>
          <a:p>
            <a:pPr marL="285750" indent="-285750" fontAlgn="base">
              <a:buFont typeface="Arial" panose="020B0604020202020204" pitchFamily="34" charset="0"/>
              <a:buChar char="•"/>
            </a:pPr>
            <a:r>
              <a:rPr lang="en-GB" b="1"/>
              <a:t>Taste is fragmenting</a:t>
            </a:r>
            <a:r>
              <a:rPr lang="en-GB"/>
              <a:t>: Because everyone is connected via phones and social platforms, audiences self-organize into </a:t>
            </a:r>
            <a:r>
              <a:rPr lang="en-GB" b="1"/>
              <a:t>micro-communities</a:t>
            </a:r>
            <a:r>
              <a:rPr lang="en-GB"/>
              <a:t> with specific interests. </a:t>
            </a:r>
          </a:p>
          <a:p>
            <a:pPr fontAlgn="base"/>
            <a:endParaRPr lang="en-GB"/>
          </a:p>
          <a:p>
            <a:pPr marL="285750" indent="-285750" fontAlgn="base">
              <a:buFont typeface="Arial" panose="020B0604020202020204" pitchFamily="34" charset="0"/>
              <a:buChar char="•"/>
            </a:pPr>
            <a:r>
              <a:rPr lang="en-GB" b="1"/>
              <a:t>Marketing takeaway</a:t>
            </a:r>
            <a:r>
              <a:rPr lang="en-GB"/>
              <a:t>: Don’t try to speak to everyone at once. Define a </a:t>
            </a:r>
            <a:r>
              <a:rPr lang="en-GB" b="1"/>
              <a:t>clear, specific ethos</a:t>
            </a:r>
            <a:r>
              <a:rPr lang="en-GB"/>
              <a:t> (tone, values, POV) and build consistently for the community that truly cares. </a:t>
            </a:r>
          </a:p>
          <a:p>
            <a:endParaRPr lang="en-US"/>
          </a:p>
        </p:txBody>
      </p:sp>
      <p:sp>
        <p:nvSpPr>
          <p:cNvPr id="8" name="TextBox 7">
            <a:extLst>
              <a:ext uri="{FF2B5EF4-FFF2-40B4-BE49-F238E27FC236}">
                <a16:creationId xmlns:a16="http://schemas.microsoft.com/office/drawing/2014/main" id="{B6254E1D-9CED-3B5F-38C6-659C2802ADE7}"/>
              </a:ext>
            </a:extLst>
          </p:cNvPr>
          <p:cNvSpPr txBox="1"/>
          <p:nvPr/>
        </p:nvSpPr>
        <p:spPr>
          <a:xfrm>
            <a:off x="5323033" y="1709645"/>
            <a:ext cx="6316472" cy="4708981"/>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CO‑CREATE WITH COMMUNITIES, DON’T JUST BROADCAST AT THEM </a:t>
            </a:r>
          </a:p>
          <a:p>
            <a:pPr fontAlgn="base"/>
            <a:endParaRPr lang="en-GB"/>
          </a:p>
          <a:p>
            <a:pPr marL="285750" indent="-285750" fontAlgn="base">
              <a:buFont typeface="Arial" panose="020B0604020202020204" pitchFamily="34" charset="0"/>
              <a:buChar char="•"/>
            </a:pPr>
            <a:r>
              <a:rPr lang="en-GB"/>
              <a:t>“Obsession / Backrooms” grew from a </a:t>
            </a:r>
            <a:r>
              <a:rPr lang="en-GB" b="1"/>
              <a:t>community myth on the internet</a:t>
            </a:r>
            <a:r>
              <a:rPr lang="en-GB"/>
              <a:t>, then became a film everyone in that community </a:t>
            </a:r>
            <a:r>
              <a:rPr lang="en-GB" i="1"/>
              <a:t>had</a:t>
            </a:r>
            <a:r>
              <a:rPr lang="en-GB"/>
              <a:t> to see. </a:t>
            </a:r>
          </a:p>
          <a:p>
            <a:pPr marL="285750" indent="-285750" fontAlgn="base">
              <a:buFont typeface="Arial" panose="020B0604020202020204" pitchFamily="34" charset="0"/>
              <a:buChar char="•"/>
            </a:pPr>
            <a:r>
              <a:rPr lang="en-GB"/>
              <a:t>Fortnite × Marvel (Thanos in Fortnite) worked because it </a:t>
            </a:r>
            <a:r>
              <a:rPr lang="en-GB" b="1"/>
              <a:t>met fans inside the world they already loved</a:t>
            </a:r>
            <a:r>
              <a:rPr lang="en-GB"/>
              <a:t>. </a:t>
            </a:r>
          </a:p>
          <a:p>
            <a:pPr fontAlgn="base"/>
            <a:endParaRPr lang="en-GB" b="1"/>
          </a:p>
          <a:p>
            <a:pPr fontAlgn="base"/>
            <a:r>
              <a:rPr lang="en-GB" b="1"/>
              <a:t>Marketing takeaway</a:t>
            </a:r>
            <a:r>
              <a:rPr lang="en-GB"/>
              <a:t>: </a:t>
            </a:r>
          </a:p>
          <a:p>
            <a:pPr marL="285750" indent="-285750" fontAlgn="base">
              <a:buFont typeface="Arial" panose="020B0604020202020204" pitchFamily="34" charset="0"/>
              <a:buChar char="•"/>
            </a:pPr>
            <a:r>
              <a:rPr lang="en-GB"/>
              <a:t>Look for stories, memes, and myths already forming in your audience. </a:t>
            </a:r>
          </a:p>
          <a:p>
            <a:pPr marL="285750" indent="-285750" fontAlgn="base">
              <a:buFont typeface="Arial" panose="020B0604020202020204" pitchFamily="34" charset="0"/>
              <a:buChar char="•"/>
            </a:pPr>
            <a:r>
              <a:rPr lang="en-GB"/>
              <a:t>Partner with those narratives and platforms (games, TikTok, fandom spaces) instead of forcing a totally top‑down campaign. </a:t>
            </a:r>
          </a:p>
          <a:p>
            <a:endParaRPr lang="en-US"/>
          </a:p>
        </p:txBody>
      </p:sp>
      <p:sp>
        <p:nvSpPr>
          <p:cNvPr id="5" name="Rounded Rectangle 4">
            <a:extLst>
              <a:ext uri="{FF2B5EF4-FFF2-40B4-BE49-F238E27FC236}">
                <a16:creationId xmlns:a16="http://schemas.microsoft.com/office/drawing/2014/main" id="{121A856C-6B7C-05A2-15FC-7ADBB1A7F7BE}"/>
              </a:ext>
            </a:extLst>
          </p:cNvPr>
          <p:cNvSpPr/>
          <p:nvPr/>
        </p:nvSpPr>
        <p:spPr>
          <a:xfrm>
            <a:off x="8246039" y="6380083"/>
            <a:ext cx="3793561"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1</a:t>
            </a:r>
            <a:r>
              <a:rPr lang="en-US" sz="1200" b="1">
                <a:solidFill>
                  <a:schemeClr val="bg1"/>
                </a:solidFill>
                <a:latin typeface="Aptos" panose="020B0004020202020204" pitchFamily="34" charset="0"/>
              </a:rPr>
              <a:t> </a:t>
            </a:r>
            <a:r>
              <a:rPr lang="en-GB" sz="1200">
                <a:solidFill>
                  <a:schemeClr val="bg1"/>
                </a:solidFill>
                <a:latin typeface="Aptos" panose="020B0004020202020204" pitchFamily="34" charset="0"/>
              </a:rPr>
              <a:t>Building artistic universes without borders</a:t>
            </a:r>
            <a:endParaRPr lang="en-US">
              <a:solidFill>
                <a:schemeClr val="bg1"/>
              </a:solidFill>
              <a:latin typeface="Aptos" panose="020B0004020202020204" pitchFamily="34" charset="0"/>
            </a:endParaRPr>
          </a:p>
        </p:txBody>
      </p:sp>
    </p:spTree>
    <p:extLst>
      <p:ext uri="{BB962C8B-B14F-4D97-AF65-F5344CB8AC3E}">
        <p14:creationId xmlns:p14="http://schemas.microsoft.com/office/powerpoint/2010/main" val="3847015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721A2-DD12-CB5E-1D33-498CD4B00ECE}"/>
              </a:ext>
            </a:extLst>
          </p:cNvPr>
          <p:cNvSpPr/>
          <p:nvPr/>
        </p:nvSpPr>
        <p:spPr>
          <a:xfrm>
            <a:off x="476494" y="1725687"/>
            <a:ext cx="4172772"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E724DB-0F24-8A0F-8D28-26597514EC86}"/>
              </a:ext>
            </a:extLst>
          </p:cNvPr>
          <p:cNvSpPr/>
          <p:nvPr/>
        </p:nvSpPr>
        <p:spPr>
          <a:xfrm>
            <a:off x="5305167" y="1709645"/>
            <a:ext cx="3534033" cy="857092"/>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741730"/>
            <a:ext cx="4340346" cy="4708981"/>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THINK PLATFORM‑AGNOSTIC: STORY FIRST, CHANNEL SECOND </a:t>
            </a:r>
          </a:p>
          <a:p>
            <a:pPr fontAlgn="base"/>
            <a:endParaRPr lang="en-GB"/>
          </a:p>
          <a:p>
            <a:pPr marL="285750" indent="-285750" fontAlgn="base">
              <a:buFont typeface="Arial" panose="020B0604020202020204" pitchFamily="34" charset="0"/>
              <a:buChar char="•"/>
            </a:pPr>
            <a:r>
              <a:rPr lang="en-GB"/>
              <a:t>They refuse to rank cinema vs. streaming vs. phone vs. game: each story has a </a:t>
            </a:r>
            <a:r>
              <a:rPr lang="en-GB" b="1"/>
              <a:t>natural home</a:t>
            </a:r>
            <a:r>
              <a:rPr lang="en-GB"/>
              <a:t>. </a:t>
            </a:r>
          </a:p>
          <a:p>
            <a:pPr fontAlgn="base"/>
            <a:endParaRPr lang="en-GB" b="1"/>
          </a:p>
          <a:p>
            <a:pPr fontAlgn="base"/>
            <a:r>
              <a:rPr lang="en-GB" b="1"/>
              <a:t>Marketing takeaway</a:t>
            </a:r>
            <a:r>
              <a:rPr lang="en-GB"/>
              <a:t>: </a:t>
            </a:r>
          </a:p>
          <a:p>
            <a:pPr marL="285750" indent="-285750" fontAlgn="base">
              <a:buFont typeface="Arial" panose="020B0604020202020204" pitchFamily="34" charset="0"/>
              <a:buChar char="•"/>
            </a:pPr>
            <a:r>
              <a:rPr lang="en-GB"/>
              <a:t>Ask: </a:t>
            </a:r>
            <a:r>
              <a:rPr lang="en-GB" i="1"/>
              <a:t>“Where does this story feel most native?”</a:t>
            </a:r>
            <a:r>
              <a:rPr lang="en-GB"/>
              <a:t> (short‑form social, live event, game integration, long‑form video, newsletter, etc.). </a:t>
            </a:r>
          </a:p>
          <a:p>
            <a:pPr marL="285750" indent="-285750" fontAlgn="base">
              <a:buFont typeface="Arial" panose="020B0604020202020204" pitchFamily="34" charset="0"/>
              <a:buChar char="•"/>
            </a:pPr>
            <a:r>
              <a:rPr lang="en-GB"/>
              <a:t>Design </a:t>
            </a:r>
            <a:r>
              <a:rPr lang="en-GB" b="1"/>
              <a:t>different expressions of the same core story</a:t>
            </a:r>
            <a:r>
              <a:rPr lang="en-GB"/>
              <a:t> per channel, instead of copy‑pasting one asset everywhere. </a:t>
            </a:r>
          </a:p>
          <a:p>
            <a:endParaRPr lang="en-US"/>
          </a:p>
        </p:txBody>
      </p:sp>
      <p:sp>
        <p:nvSpPr>
          <p:cNvPr id="8" name="TextBox 7">
            <a:extLst>
              <a:ext uri="{FF2B5EF4-FFF2-40B4-BE49-F238E27FC236}">
                <a16:creationId xmlns:a16="http://schemas.microsoft.com/office/drawing/2014/main" id="{B6254E1D-9CED-3B5F-38C6-659C2802ADE7}"/>
              </a:ext>
            </a:extLst>
          </p:cNvPr>
          <p:cNvSpPr txBox="1"/>
          <p:nvPr/>
        </p:nvSpPr>
        <p:spPr>
          <a:xfrm>
            <a:off x="5323033" y="1709645"/>
            <a:ext cx="4703283" cy="4708981"/>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DESIGN FOR PARTICIPATION, </a:t>
            </a:r>
          </a:p>
          <a:p>
            <a:pPr fontAlgn="base"/>
            <a:r>
              <a:rPr lang="en-GB" sz="2400">
                <a:solidFill>
                  <a:schemeClr val="bg1"/>
                </a:solidFill>
                <a:latin typeface="Impact" panose="020B0806030902050204" pitchFamily="34" charset="0"/>
              </a:rPr>
              <a:t>NOT JUST VIEWS </a:t>
            </a:r>
          </a:p>
          <a:p>
            <a:pPr fontAlgn="base"/>
            <a:endParaRPr lang="en-GB"/>
          </a:p>
          <a:p>
            <a:pPr marL="285750" indent="-285750" fontAlgn="base">
              <a:buFont typeface="Arial" panose="020B0604020202020204" pitchFamily="34" charset="0"/>
              <a:buChar char="•"/>
            </a:pPr>
            <a:r>
              <a:rPr lang="en-GB"/>
              <a:t>Fortnite events let </a:t>
            </a:r>
            <a:r>
              <a:rPr lang="en-GB" b="1"/>
              <a:t>tens of millions</a:t>
            </a:r>
            <a:r>
              <a:rPr lang="en-GB"/>
              <a:t> experience a story </a:t>
            </a:r>
            <a:r>
              <a:rPr lang="en-GB" i="1"/>
              <a:t>together in real time</a:t>
            </a:r>
            <a:r>
              <a:rPr lang="en-GB"/>
              <a:t>. </a:t>
            </a:r>
          </a:p>
          <a:p>
            <a:pPr marL="285750" indent="-285750" fontAlgn="base">
              <a:buFont typeface="Arial" panose="020B0604020202020204" pitchFamily="34" charset="0"/>
              <a:buChar char="•"/>
            </a:pPr>
            <a:r>
              <a:rPr lang="en-GB"/>
              <a:t>Their film thinking + game thinking = worlds people </a:t>
            </a:r>
            <a:r>
              <a:rPr lang="en-GB" b="1"/>
              <a:t>enter and affect</a:t>
            </a:r>
            <a:r>
              <a:rPr lang="en-GB"/>
              <a:t>, not just watch. </a:t>
            </a:r>
          </a:p>
          <a:p>
            <a:pPr fontAlgn="base"/>
            <a:endParaRPr lang="en-GB" b="1"/>
          </a:p>
          <a:p>
            <a:pPr fontAlgn="base"/>
            <a:r>
              <a:rPr lang="en-GB" b="1"/>
              <a:t>Marketing takeaway</a:t>
            </a:r>
            <a:r>
              <a:rPr lang="en-GB"/>
              <a:t>: </a:t>
            </a:r>
          </a:p>
          <a:p>
            <a:pPr marL="285750" indent="-285750" fontAlgn="base">
              <a:buFont typeface="Arial" panose="020B0604020202020204" pitchFamily="34" charset="0"/>
              <a:buChar char="•"/>
            </a:pPr>
            <a:r>
              <a:rPr lang="en-GB"/>
              <a:t>Shift from “campaigns to be watched” to </a:t>
            </a:r>
            <a:r>
              <a:rPr lang="en-GB" b="1"/>
              <a:t>experiences to be joined</a:t>
            </a:r>
            <a:r>
              <a:rPr lang="en-GB"/>
              <a:t>: </a:t>
            </a:r>
          </a:p>
          <a:p>
            <a:pPr marL="285750" indent="-285750" fontAlgn="base">
              <a:buFont typeface="Arial" panose="020B0604020202020204" pitchFamily="34" charset="0"/>
              <a:buChar char="•"/>
            </a:pPr>
            <a:r>
              <a:rPr lang="en-GB"/>
              <a:t>Live digital moments, in‑game drops, interactive storylines, UGC challenges, real‑time reveals. </a:t>
            </a:r>
          </a:p>
          <a:p>
            <a:endParaRPr lang="en-US"/>
          </a:p>
        </p:txBody>
      </p:sp>
      <p:sp>
        <p:nvSpPr>
          <p:cNvPr id="5" name="Rounded Rectangle 4">
            <a:extLst>
              <a:ext uri="{FF2B5EF4-FFF2-40B4-BE49-F238E27FC236}">
                <a16:creationId xmlns:a16="http://schemas.microsoft.com/office/drawing/2014/main" id="{7C10F261-C051-5C07-5EB9-F4C09CD32C52}"/>
              </a:ext>
            </a:extLst>
          </p:cNvPr>
          <p:cNvSpPr/>
          <p:nvPr/>
        </p:nvSpPr>
        <p:spPr>
          <a:xfrm>
            <a:off x="8246039" y="6380083"/>
            <a:ext cx="3793561"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1</a:t>
            </a:r>
            <a:r>
              <a:rPr lang="en-US" sz="1200" b="1">
                <a:solidFill>
                  <a:schemeClr val="bg1"/>
                </a:solidFill>
                <a:latin typeface="Aptos" panose="020B0004020202020204" pitchFamily="34" charset="0"/>
              </a:rPr>
              <a:t> </a:t>
            </a:r>
            <a:r>
              <a:rPr lang="en-GB" sz="1200">
                <a:solidFill>
                  <a:schemeClr val="bg1"/>
                </a:solidFill>
                <a:latin typeface="Aptos" panose="020B0004020202020204" pitchFamily="34" charset="0"/>
              </a:rPr>
              <a:t>Building artistic universes without borders</a:t>
            </a:r>
            <a:endParaRPr lang="en-US">
              <a:solidFill>
                <a:schemeClr val="bg1"/>
              </a:solidFill>
              <a:latin typeface="Aptos" panose="020B0004020202020204" pitchFamily="34" charset="0"/>
            </a:endParaRPr>
          </a:p>
        </p:txBody>
      </p:sp>
    </p:spTree>
    <p:extLst>
      <p:ext uri="{BB962C8B-B14F-4D97-AF65-F5344CB8AC3E}">
        <p14:creationId xmlns:p14="http://schemas.microsoft.com/office/powerpoint/2010/main" val="919910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9F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721A2-DD12-CB5E-1D33-498CD4B00ECE}"/>
              </a:ext>
            </a:extLst>
          </p:cNvPr>
          <p:cNvSpPr/>
          <p:nvPr/>
        </p:nvSpPr>
        <p:spPr>
          <a:xfrm>
            <a:off x="476493" y="1725687"/>
            <a:ext cx="4920807" cy="523220"/>
          </a:xfrm>
          <a:prstGeom prst="rect">
            <a:avLst/>
          </a:prstGeom>
          <a:gradFill flip="none" rotWithShape="1">
            <a:gsLst>
              <a:gs pos="0">
                <a:srgbClr val="F98026"/>
              </a:gs>
              <a:gs pos="100000">
                <a:srgbClr val="E90C9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8D7701-D175-3FAA-8221-D29759AFD54D}"/>
              </a:ext>
            </a:extLst>
          </p:cNvPr>
          <p:cNvPicPr>
            <a:picLocks noChangeAspect="1"/>
          </p:cNvPicPr>
          <p:nvPr/>
        </p:nvPicPr>
        <p:blipFill>
          <a:blip r:embed="rId2"/>
          <a:stretch>
            <a:fillRect/>
          </a:stretch>
        </p:blipFill>
        <p:spPr>
          <a:xfrm>
            <a:off x="1777657" y="407289"/>
            <a:ext cx="1694592" cy="440594"/>
          </a:xfrm>
          <a:prstGeom prst="rect">
            <a:avLst/>
          </a:prstGeom>
        </p:spPr>
      </p:pic>
      <p:pic>
        <p:nvPicPr>
          <p:cNvPr id="4" name="Picture 3">
            <a:extLst>
              <a:ext uri="{FF2B5EF4-FFF2-40B4-BE49-F238E27FC236}">
                <a16:creationId xmlns:a16="http://schemas.microsoft.com/office/drawing/2014/main" id="{549D8C34-918D-375C-48AD-14E8E44EAB64}"/>
              </a:ext>
            </a:extLst>
          </p:cNvPr>
          <p:cNvPicPr>
            <a:picLocks noChangeAspect="1"/>
          </p:cNvPicPr>
          <p:nvPr/>
        </p:nvPicPr>
        <p:blipFill>
          <a:blip r:embed="rId3"/>
          <a:stretch>
            <a:fillRect/>
          </a:stretch>
        </p:blipFill>
        <p:spPr>
          <a:xfrm>
            <a:off x="308919" y="306911"/>
            <a:ext cx="1111250" cy="641350"/>
          </a:xfrm>
          <a:prstGeom prst="rect">
            <a:avLst/>
          </a:prstGeom>
        </p:spPr>
      </p:pic>
      <p:sp>
        <p:nvSpPr>
          <p:cNvPr id="9" name="Rounded Rectangle 8">
            <a:extLst>
              <a:ext uri="{FF2B5EF4-FFF2-40B4-BE49-F238E27FC236}">
                <a16:creationId xmlns:a16="http://schemas.microsoft.com/office/drawing/2014/main" id="{A90F962A-071A-443D-5418-E8F657DB0DBF}"/>
              </a:ext>
            </a:extLst>
          </p:cNvPr>
          <p:cNvSpPr/>
          <p:nvPr/>
        </p:nvSpPr>
        <p:spPr>
          <a:xfrm>
            <a:off x="4649266" y="306911"/>
            <a:ext cx="12717270" cy="540972"/>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78A34D-2A29-AF0E-587F-EF35D9B38043}"/>
              </a:ext>
            </a:extLst>
          </p:cNvPr>
          <p:cNvSpPr txBox="1"/>
          <p:nvPr/>
        </p:nvSpPr>
        <p:spPr>
          <a:xfrm>
            <a:off x="4873854" y="337081"/>
            <a:ext cx="2470485" cy="523220"/>
          </a:xfrm>
          <a:prstGeom prst="rect">
            <a:avLst/>
          </a:prstGeom>
          <a:noFill/>
        </p:spPr>
        <p:txBody>
          <a:bodyPr wrap="square" rtlCol="0">
            <a:spAutoFit/>
            <a:scene3d>
              <a:camera prst="orthographicFront">
                <a:rot lat="0" lon="0" rev="0"/>
              </a:camera>
              <a:lightRig rig="threePt" dir="t"/>
            </a:scene3d>
          </a:bodyPr>
          <a:lstStyle/>
          <a:p>
            <a:r>
              <a:rPr lang="en-US" sz="2800" b="1">
                <a:solidFill>
                  <a:schemeClr val="bg1"/>
                </a:solidFill>
                <a:latin typeface="Impact" panose="020B0806030902050204" pitchFamily="34" charset="0"/>
              </a:rPr>
              <a:t>KEY LEARNINGS:</a:t>
            </a:r>
          </a:p>
        </p:txBody>
      </p:sp>
      <p:sp>
        <p:nvSpPr>
          <p:cNvPr id="2" name="TextBox 1">
            <a:extLst>
              <a:ext uri="{FF2B5EF4-FFF2-40B4-BE49-F238E27FC236}">
                <a16:creationId xmlns:a16="http://schemas.microsoft.com/office/drawing/2014/main" id="{7ED4BD3C-2E60-0E37-1A1A-FA7CB77479FD}"/>
              </a:ext>
            </a:extLst>
          </p:cNvPr>
          <p:cNvSpPr txBox="1"/>
          <p:nvPr/>
        </p:nvSpPr>
        <p:spPr>
          <a:xfrm>
            <a:off x="533508" y="1741730"/>
            <a:ext cx="4863792" cy="4616648"/>
          </a:xfrm>
          <a:prstGeom prst="rect">
            <a:avLst/>
          </a:prstGeom>
          <a:noFill/>
        </p:spPr>
        <p:txBody>
          <a:bodyPr wrap="square" rtlCol="0">
            <a:spAutoFit/>
          </a:bodyPr>
          <a:lstStyle/>
          <a:p>
            <a:pPr fontAlgn="base"/>
            <a:r>
              <a:rPr lang="en-GB" sz="2400">
                <a:solidFill>
                  <a:schemeClr val="bg1"/>
                </a:solidFill>
                <a:latin typeface="Impact" panose="020B0806030902050204" pitchFamily="34" charset="0"/>
              </a:rPr>
              <a:t>SURPRISE A HYPER‑LITERATE AUDIENCE </a:t>
            </a:r>
          </a:p>
          <a:p>
            <a:pPr fontAlgn="base"/>
            <a:endParaRPr lang="en-GB"/>
          </a:p>
          <a:p>
            <a:pPr marL="285750" indent="-285750" fontAlgn="base">
              <a:buFont typeface="Arial" panose="020B0604020202020204" pitchFamily="34" charset="0"/>
              <a:buChar char="•"/>
            </a:pPr>
            <a:r>
              <a:rPr lang="en-GB"/>
              <a:t>Gen Z grew up consuming </a:t>
            </a:r>
            <a:r>
              <a:rPr lang="en-GB" i="1"/>
              <a:t>massive</a:t>
            </a:r>
            <a:r>
              <a:rPr lang="en-GB"/>
              <a:t> amounts of media across formats </a:t>
            </a:r>
          </a:p>
          <a:p>
            <a:pPr marL="285750" indent="-285750" fontAlgn="base">
              <a:buFont typeface="Arial" panose="020B0604020202020204" pitchFamily="34" charset="0"/>
              <a:buChar char="•"/>
            </a:pPr>
            <a:r>
              <a:rPr lang="en-GB"/>
              <a:t>Effectively have a </a:t>
            </a:r>
            <a:r>
              <a:rPr lang="en-GB" b="1"/>
              <a:t>“PhD in storytelling”</a:t>
            </a:r>
            <a:r>
              <a:rPr lang="en-GB"/>
              <a:t> just from exposure and will reshape what kinds of stories are made and how they are told </a:t>
            </a:r>
          </a:p>
          <a:p>
            <a:pPr fontAlgn="base"/>
            <a:endParaRPr lang="en-GB" b="1"/>
          </a:p>
          <a:p>
            <a:pPr fontAlgn="base"/>
            <a:r>
              <a:rPr lang="en-GB" b="1"/>
              <a:t>Marketing takeaway</a:t>
            </a:r>
            <a:r>
              <a:rPr lang="en-GB"/>
              <a:t>: </a:t>
            </a:r>
          </a:p>
          <a:p>
            <a:pPr marL="285750" indent="-285750" fontAlgn="base">
              <a:buFont typeface="Arial" panose="020B0604020202020204" pitchFamily="34" charset="0"/>
              <a:buChar char="•"/>
            </a:pPr>
            <a:r>
              <a:rPr lang="en-GB"/>
              <a:t>Your audience has seen every marketing trope. Build in: </a:t>
            </a:r>
          </a:p>
          <a:p>
            <a:pPr marL="285750" indent="-285750" fontAlgn="base">
              <a:buFont typeface="Arial" panose="020B0604020202020204" pitchFamily="34" charset="0"/>
              <a:buChar char="•"/>
            </a:pPr>
            <a:r>
              <a:rPr lang="en-GB"/>
              <a:t>Structural surprises (unexpected formats, partnerships, or POVs) </a:t>
            </a:r>
          </a:p>
          <a:p>
            <a:pPr marL="285750" indent="-285750" fontAlgn="base">
              <a:buFont typeface="Arial" panose="020B0604020202020204" pitchFamily="34" charset="0"/>
              <a:buChar char="•"/>
            </a:pPr>
            <a:r>
              <a:rPr lang="en-GB"/>
              <a:t>Narrative twists (challenging your own brand clichés, playful self‑awareness). </a:t>
            </a:r>
          </a:p>
          <a:p>
            <a:endParaRPr lang="en-US"/>
          </a:p>
        </p:txBody>
      </p:sp>
      <p:sp>
        <p:nvSpPr>
          <p:cNvPr id="14" name="Rounded Rectangle 13">
            <a:extLst>
              <a:ext uri="{FF2B5EF4-FFF2-40B4-BE49-F238E27FC236}">
                <a16:creationId xmlns:a16="http://schemas.microsoft.com/office/drawing/2014/main" id="{1F84963A-4967-9626-E797-88BC08D6A479}"/>
              </a:ext>
            </a:extLst>
          </p:cNvPr>
          <p:cNvSpPr/>
          <p:nvPr/>
        </p:nvSpPr>
        <p:spPr>
          <a:xfrm>
            <a:off x="8246039" y="6380083"/>
            <a:ext cx="3793561" cy="342011"/>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rPr>
              <a:t>Session 1</a:t>
            </a:r>
            <a:r>
              <a:rPr lang="en-US" sz="1200" b="1">
                <a:solidFill>
                  <a:schemeClr val="bg1"/>
                </a:solidFill>
                <a:latin typeface="Aptos" panose="020B0004020202020204" pitchFamily="34" charset="0"/>
              </a:rPr>
              <a:t> </a:t>
            </a:r>
            <a:r>
              <a:rPr lang="en-GB" sz="1200">
                <a:solidFill>
                  <a:schemeClr val="bg1"/>
                </a:solidFill>
                <a:latin typeface="Aptos" panose="020B0004020202020204" pitchFamily="34" charset="0"/>
              </a:rPr>
              <a:t>Building artistic universes without borders</a:t>
            </a:r>
            <a:endParaRPr lang="en-US">
              <a:solidFill>
                <a:schemeClr val="bg1"/>
              </a:solidFill>
              <a:latin typeface="Aptos" panose="020B0004020202020204" pitchFamily="34" charset="0"/>
            </a:endParaRPr>
          </a:p>
        </p:txBody>
      </p:sp>
      <p:pic>
        <p:nvPicPr>
          <p:cNvPr id="16" name="Picture 15">
            <a:extLst>
              <a:ext uri="{FF2B5EF4-FFF2-40B4-BE49-F238E27FC236}">
                <a16:creationId xmlns:a16="http://schemas.microsoft.com/office/drawing/2014/main" id="{7AB375B0-5127-D44F-4D2B-BD1E093CF38A}"/>
              </a:ext>
            </a:extLst>
          </p:cNvPr>
          <p:cNvPicPr>
            <a:picLocks noChangeAspect="1"/>
          </p:cNvPicPr>
          <p:nvPr/>
        </p:nvPicPr>
        <p:blipFill>
          <a:blip r:embed="rId4"/>
          <a:srcRect l="4330" t="25163" b="20925"/>
          <a:stretch>
            <a:fillRect/>
          </a:stretch>
        </p:blipFill>
        <p:spPr>
          <a:xfrm>
            <a:off x="6286501" y="1725687"/>
            <a:ext cx="5905500" cy="4437056"/>
          </a:xfrm>
          <a:prstGeom prst="rect">
            <a:avLst/>
          </a:prstGeom>
        </p:spPr>
      </p:pic>
    </p:spTree>
    <p:extLst>
      <p:ext uri="{BB962C8B-B14F-4D97-AF65-F5344CB8AC3E}">
        <p14:creationId xmlns:p14="http://schemas.microsoft.com/office/powerpoint/2010/main" val="3723227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61</Slides>
  <Notes>0</Notes>
  <HiddenSlides>0</HiddenSlide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Zena Lamming</dc:creator>
  <cp:revision>2</cp:revision>
  <dcterms:created xsi:type="dcterms:W3CDTF">2026-06-09T10:05:41Z</dcterms:created>
  <dcterms:modified xsi:type="dcterms:W3CDTF">2026-06-30T12:49:12Z</dcterms:modified>
</cp:coreProperties>
</file>